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73"/>
  </p:notesMasterIdLst>
  <p:sldIdLst>
    <p:sldId id="303" r:id="rId2"/>
    <p:sldId id="257" r:id="rId3"/>
    <p:sldId id="304" r:id="rId4"/>
    <p:sldId id="258" r:id="rId5"/>
    <p:sldId id="259" r:id="rId6"/>
    <p:sldId id="260" r:id="rId7"/>
    <p:sldId id="261" r:id="rId8"/>
    <p:sldId id="263" r:id="rId9"/>
    <p:sldId id="264" r:id="rId10"/>
    <p:sldId id="265" r:id="rId11"/>
    <p:sldId id="266" r:id="rId12"/>
    <p:sldId id="267" r:id="rId13"/>
    <p:sldId id="268" r:id="rId14"/>
    <p:sldId id="270" r:id="rId15"/>
    <p:sldId id="305" r:id="rId16"/>
    <p:sldId id="262" r:id="rId17"/>
    <p:sldId id="301" r:id="rId18"/>
    <p:sldId id="302" r:id="rId19"/>
    <p:sldId id="269" r:id="rId20"/>
    <p:sldId id="271" r:id="rId21"/>
    <p:sldId id="272" r:id="rId22"/>
    <p:sldId id="273" r:id="rId23"/>
    <p:sldId id="274" r:id="rId24"/>
    <p:sldId id="275" r:id="rId25"/>
    <p:sldId id="276" r:id="rId26"/>
    <p:sldId id="277" r:id="rId27"/>
    <p:sldId id="278" r:id="rId28"/>
    <p:sldId id="279" r:id="rId29"/>
    <p:sldId id="280" r:id="rId30"/>
    <p:sldId id="281" r:id="rId31"/>
    <p:sldId id="306" r:id="rId32"/>
    <p:sldId id="307" r:id="rId33"/>
    <p:sldId id="308" r:id="rId34"/>
    <p:sldId id="282" r:id="rId35"/>
    <p:sldId id="283" r:id="rId36"/>
    <p:sldId id="285" r:id="rId37"/>
    <p:sldId id="284" r:id="rId38"/>
    <p:sldId id="286" r:id="rId39"/>
    <p:sldId id="309" r:id="rId40"/>
    <p:sldId id="287" r:id="rId41"/>
    <p:sldId id="289" r:id="rId42"/>
    <p:sldId id="310" r:id="rId43"/>
    <p:sldId id="311" r:id="rId44"/>
    <p:sldId id="291" r:id="rId45"/>
    <p:sldId id="292" r:id="rId46"/>
    <p:sldId id="293" r:id="rId47"/>
    <p:sldId id="294" r:id="rId48"/>
    <p:sldId id="295" r:id="rId49"/>
    <p:sldId id="296" r:id="rId50"/>
    <p:sldId id="297" r:id="rId51"/>
    <p:sldId id="298" r:id="rId52"/>
    <p:sldId id="299" r:id="rId53"/>
    <p:sldId id="300" r:id="rId54"/>
    <p:sldId id="312" r:id="rId55"/>
    <p:sldId id="313" r:id="rId56"/>
    <p:sldId id="314" r:id="rId57"/>
    <p:sldId id="315" r:id="rId58"/>
    <p:sldId id="317" r:id="rId59"/>
    <p:sldId id="316"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EBBB9-849B-4444-9D4B-D4AD6FEA816A}" type="datetimeFigureOut">
              <a:rPr lang="tr-TR" smtClean="0"/>
              <a:t>07.11.2017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84496-C7EF-4A90-9FF5-65ABE002BD5B}" type="slidenum">
              <a:rPr lang="tr-TR" smtClean="0"/>
              <a:t>‹#›</a:t>
            </a:fld>
            <a:endParaRPr lang="tr-TR"/>
          </a:p>
        </p:txBody>
      </p:sp>
    </p:spTree>
    <p:extLst>
      <p:ext uri="{BB962C8B-B14F-4D97-AF65-F5344CB8AC3E}">
        <p14:creationId xmlns:p14="http://schemas.microsoft.com/office/powerpoint/2010/main" val="225839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3784496-C7EF-4A90-9FF5-65ABE002BD5B}" type="slidenum">
              <a:rPr lang="tr-TR" smtClean="0"/>
              <a:t>6</a:t>
            </a:fld>
            <a:endParaRPr lang="tr-TR"/>
          </a:p>
        </p:txBody>
      </p:sp>
    </p:spTree>
    <p:extLst>
      <p:ext uri="{BB962C8B-B14F-4D97-AF65-F5344CB8AC3E}">
        <p14:creationId xmlns:p14="http://schemas.microsoft.com/office/powerpoint/2010/main" val="317470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45E04BB-8367-4A39-AB19-80414B5D27A6}" type="datetimeFigureOut">
              <a:rPr lang="tr-TR" smtClean="0"/>
              <a:t>07.11.2017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12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45E04BB-8367-4A39-AB19-80414B5D27A6}" type="datetimeFigureOut">
              <a:rPr lang="tr-TR" smtClean="0"/>
              <a:t>07.11.2017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Tree>
    <p:extLst>
      <p:ext uri="{BB962C8B-B14F-4D97-AF65-F5344CB8AC3E}">
        <p14:creationId xmlns:p14="http://schemas.microsoft.com/office/powerpoint/2010/main" val="355336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45E04BB-8367-4A39-AB19-80414B5D27A6}" type="datetimeFigureOut">
              <a:rPr lang="tr-TR" smtClean="0"/>
              <a:t>07.11.2017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Tree>
    <p:extLst>
      <p:ext uri="{BB962C8B-B14F-4D97-AF65-F5344CB8AC3E}">
        <p14:creationId xmlns:p14="http://schemas.microsoft.com/office/powerpoint/2010/main" val="307087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45E04BB-8367-4A39-AB19-80414B5D27A6}" type="datetimeFigureOut">
              <a:rPr lang="tr-TR" smtClean="0"/>
              <a:t>07.11.2017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Tree>
    <p:extLst>
      <p:ext uri="{BB962C8B-B14F-4D97-AF65-F5344CB8AC3E}">
        <p14:creationId xmlns:p14="http://schemas.microsoft.com/office/powerpoint/2010/main" val="363266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45E04BB-8367-4A39-AB19-80414B5D27A6}" type="datetimeFigureOut">
              <a:rPr lang="tr-TR" smtClean="0"/>
              <a:t>07.11.2017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85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45E04BB-8367-4A39-AB19-80414B5D27A6}" type="datetimeFigureOut">
              <a:rPr lang="tr-TR" smtClean="0"/>
              <a:t>07.11.2017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3BCAD8-1976-4C94-8E4F-8293ABB4461A}" type="slidenum">
              <a:rPr lang="tr-TR" smtClean="0"/>
              <a:t>‹#›</a:t>
            </a:fld>
            <a:endParaRPr lang="tr-TR"/>
          </a:p>
        </p:txBody>
      </p:sp>
    </p:spTree>
    <p:extLst>
      <p:ext uri="{BB962C8B-B14F-4D97-AF65-F5344CB8AC3E}">
        <p14:creationId xmlns:p14="http://schemas.microsoft.com/office/powerpoint/2010/main" val="262233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45E04BB-8367-4A39-AB19-80414B5D27A6}" type="datetimeFigureOut">
              <a:rPr lang="tr-TR" smtClean="0"/>
              <a:t>07.11.2017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03BCAD8-1976-4C94-8E4F-8293ABB4461A}" type="slidenum">
              <a:rPr lang="tr-TR" smtClean="0"/>
              <a:t>‹#›</a:t>
            </a:fld>
            <a:endParaRPr lang="tr-TR"/>
          </a:p>
        </p:txBody>
      </p:sp>
    </p:spTree>
    <p:extLst>
      <p:ext uri="{BB962C8B-B14F-4D97-AF65-F5344CB8AC3E}">
        <p14:creationId xmlns:p14="http://schemas.microsoft.com/office/powerpoint/2010/main" val="167824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45E04BB-8367-4A39-AB19-80414B5D27A6}" type="datetimeFigureOut">
              <a:rPr lang="tr-TR" smtClean="0"/>
              <a:t>07.11.2017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03BCAD8-1976-4C94-8E4F-8293ABB4461A}" type="slidenum">
              <a:rPr lang="tr-TR" smtClean="0"/>
              <a:t>‹#›</a:t>
            </a:fld>
            <a:endParaRPr lang="tr-TR"/>
          </a:p>
        </p:txBody>
      </p:sp>
    </p:spTree>
    <p:extLst>
      <p:ext uri="{BB962C8B-B14F-4D97-AF65-F5344CB8AC3E}">
        <p14:creationId xmlns:p14="http://schemas.microsoft.com/office/powerpoint/2010/main" val="35239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5E04BB-8367-4A39-AB19-80414B5D27A6}" type="datetimeFigureOut">
              <a:rPr lang="tr-TR" smtClean="0"/>
              <a:t>07.11.2017</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03BCAD8-1976-4C94-8E4F-8293ABB4461A}" type="slidenum">
              <a:rPr lang="tr-TR" smtClean="0"/>
              <a:t>‹#›</a:t>
            </a:fld>
            <a:endParaRPr lang="tr-TR"/>
          </a:p>
        </p:txBody>
      </p:sp>
    </p:spTree>
    <p:extLst>
      <p:ext uri="{BB962C8B-B14F-4D97-AF65-F5344CB8AC3E}">
        <p14:creationId xmlns:p14="http://schemas.microsoft.com/office/powerpoint/2010/main" val="164774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45E04BB-8367-4A39-AB19-80414B5D27A6}" type="datetimeFigureOut">
              <a:rPr lang="tr-TR" smtClean="0"/>
              <a:t>07.11.2017</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03BCAD8-1976-4C94-8E4F-8293ABB4461A}" type="slidenum">
              <a:rPr lang="tr-TR" smtClean="0"/>
              <a:t>‹#›</a:t>
            </a:fld>
            <a:endParaRPr lang="tr-TR"/>
          </a:p>
        </p:txBody>
      </p:sp>
    </p:spTree>
    <p:extLst>
      <p:ext uri="{BB962C8B-B14F-4D97-AF65-F5344CB8AC3E}">
        <p14:creationId xmlns:p14="http://schemas.microsoft.com/office/powerpoint/2010/main" val="347788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45E04BB-8367-4A39-AB19-80414B5D27A6}" type="datetimeFigureOut">
              <a:rPr lang="tr-TR" smtClean="0"/>
              <a:t>07.11.2017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3BCAD8-1976-4C94-8E4F-8293ABB4461A}" type="slidenum">
              <a:rPr lang="tr-TR" smtClean="0"/>
              <a:t>‹#›</a:t>
            </a:fld>
            <a:endParaRPr lang="tr-TR"/>
          </a:p>
        </p:txBody>
      </p:sp>
    </p:spTree>
    <p:extLst>
      <p:ext uri="{BB962C8B-B14F-4D97-AF65-F5344CB8AC3E}">
        <p14:creationId xmlns:p14="http://schemas.microsoft.com/office/powerpoint/2010/main" val="36773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45E04BB-8367-4A39-AB19-80414B5D27A6}" type="datetimeFigureOut">
              <a:rPr lang="tr-TR" smtClean="0"/>
              <a:t>07.11.2017</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03BCAD8-1976-4C94-8E4F-8293ABB4461A}"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13354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ÖDÜL - CEZA  ve DİSİPLİN YÖNETMELİĞİ</a:t>
            </a:r>
            <a:endParaRPr lang="tr-TR" dirty="0"/>
          </a:p>
        </p:txBody>
      </p:sp>
      <p:sp>
        <p:nvSpPr>
          <p:cNvPr id="3" name="Dikdörtgen 2"/>
          <p:cNvSpPr/>
          <p:nvPr/>
        </p:nvSpPr>
        <p:spPr>
          <a:xfrm>
            <a:off x="467543" y="5380672"/>
            <a:ext cx="8496943" cy="523220"/>
          </a:xfrm>
          <a:prstGeom prst="rect">
            <a:avLst/>
          </a:prstGeom>
          <a:noFill/>
        </p:spPr>
        <p:txBody>
          <a:bodyPr wrap="square" lIns="91440" tIns="45720" rIns="91440" bIns="45720">
            <a:spAutoFit/>
          </a:bodyPr>
          <a:lstStyle/>
          <a:p>
            <a:pPr algn="ctr"/>
            <a:r>
              <a:rPr lang="tr-T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DEMRE  MESLEKİ VE TEKNİK ANADOLU LİSESİ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225" y="1988840"/>
            <a:ext cx="3355144" cy="3275945"/>
          </a:xfrm>
          <a:prstGeom prst="rect">
            <a:avLst/>
          </a:prstGeom>
        </p:spPr>
      </p:pic>
    </p:spTree>
    <p:extLst>
      <p:ext uri="{BB962C8B-B14F-4D97-AF65-F5344CB8AC3E}">
        <p14:creationId xmlns:p14="http://schemas.microsoft.com/office/powerpoint/2010/main" val="1933582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0"/>
            <a:ext cx="4536504" cy="5760640"/>
          </a:xfrm>
        </p:spPr>
        <p:txBody>
          <a:bodyPr>
            <a:noAutofit/>
          </a:bodyPr>
          <a:lstStyle/>
          <a:p>
            <a:pPr marL="0" indent="0">
              <a:buNone/>
            </a:pPr>
            <a:r>
              <a:rPr lang="tr-TR" sz="4000" dirty="0" smtClean="0"/>
              <a:t>Her çeşit kumar ve benzeri oyunlardan, bu tür oyunların oynandığı ortamlardan uzak kalmaları</a:t>
            </a:r>
            <a:endParaRPr lang="tr-TR" sz="4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548680"/>
            <a:ext cx="3827536" cy="5688632"/>
          </a:xfrm>
          <a:prstGeom prst="rect">
            <a:avLst/>
          </a:prstGeom>
        </p:spPr>
      </p:pic>
    </p:spTree>
    <p:extLst>
      <p:ext uri="{BB962C8B-B14F-4D97-AF65-F5344CB8AC3E}">
        <p14:creationId xmlns:p14="http://schemas.microsoft.com/office/powerpoint/2010/main" val="186737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smtClean="0"/>
              <a:t>Okula </a:t>
            </a:r>
            <a:r>
              <a:rPr lang="tr-TR" sz="3200" dirty="0"/>
              <a:t>ve derslere düzenli olarak devam etmeleri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340768"/>
            <a:ext cx="5765108" cy="5273184"/>
          </a:xfrm>
          <a:prstGeom prst="rect">
            <a:avLst/>
          </a:prstGeom>
        </p:spPr>
      </p:pic>
    </p:spTree>
    <p:extLst>
      <p:ext uri="{BB962C8B-B14F-4D97-AF65-F5344CB8AC3E}">
        <p14:creationId xmlns:p14="http://schemas.microsoft.com/office/powerpoint/2010/main" val="228623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872208"/>
          </a:xfrm>
        </p:spPr>
        <p:txBody>
          <a:bodyPr/>
          <a:lstStyle/>
          <a:p>
            <a:pPr marL="0" indent="0">
              <a:buNone/>
            </a:pPr>
            <a:r>
              <a:rPr lang="tr-TR" dirty="0" smtClean="0"/>
              <a:t>Çevrenin </a:t>
            </a:r>
            <a:r>
              <a:rPr lang="tr-TR" dirty="0"/>
              <a:t>doğal ve tarihi yapısını korumaları, çevreyi kirletmemeleri ve güzelleştirmek, geliştirmek için katkıda bulunmaları</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916832"/>
            <a:ext cx="8177563" cy="4176464"/>
          </a:xfrm>
          <a:prstGeom prst="rect">
            <a:avLst/>
          </a:prstGeom>
        </p:spPr>
      </p:pic>
    </p:spTree>
    <p:extLst>
      <p:ext uri="{BB962C8B-B14F-4D97-AF65-F5344CB8AC3E}">
        <p14:creationId xmlns:p14="http://schemas.microsoft.com/office/powerpoint/2010/main" val="3970783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9"/>
            <a:ext cx="8229600" cy="2016224"/>
          </a:xfrm>
        </p:spPr>
        <p:txBody>
          <a:bodyPr/>
          <a:lstStyle/>
          <a:p>
            <a:pPr marL="0" indent="0">
              <a:buNone/>
            </a:pPr>
            <a:r>
              <a:rPr lang="tr-TR" dirty="0" smtClean="0"/>
              <a:t>Kitapları </a:t>
            </a:r>
            <a:r>
              <a:rPr lang="tr-TR" dirty="0"/>
              <a:t>sevmeleri ve korumaları; kitap sevgisi ve okuma alışkanlığı kazanmaları; boş zamanlarını faydalı işler yaparak geçirmeleri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988840"/>
            <a:ext cx="6264695" cy="4761168"/>
          </a:xfrm>
          <a:prstGeom prst="rect">
            <a:avLst/>
          </a:prstGeom>
        </p:spPr>
      </p:pic>
    </p:spTree>
    <p:extLst>
      <p:ext uri="{BB962C8B-B14F-4D97-AF65-F5344CB8AC3E}">
        <p14:creationId xmlns:p14="http://schemas.microsoft.com/office/powerpoint/2010/main" val="193515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5"/>
            <a:ext cx="8229600" cy="1152128"/>
          </a:xfrm>
        </p:spPr>
        <p:txBody>
          <a:bodyPr/>
          <a:lstStyle/>
          <a:p>
            <a:pPr marL="0" indent="0">
              <a:buNone/>
            </a:pPr>
            <a:r>
              <a:rPr lang="tr-TR" dirty="0" smtClean="0"/>
              <a:t>Sorumluluk </a:t>
            </a:r>
            <a:r>
              <a:rPr lang="tr-TR" dirty="0"/>
              <a:t>bilinciyle trafik kurallarına uymaları ve davranışlarıyla örnek olmaları,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05564"/>
            <a:ext cx="6624736" cy="5052328"/>
          </a:xfrm>
          <a:prstGeom prst="rect">
            <a:avLst/>
          </a:prstGeom>
        </p:spPr>
      </p:pic>
    </p:spTree>
    <p:extLst>
      <p:ext uri="{BB962C8B-B14F-4D97-AF65-F5344CB8AC3E}">
        <p14:creationId xmlns:p14="http://schemas.microsoft.com/office/powerpoint/2010/main" val="4214293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60650"/>
            <a:ext cx="7313418" cy="1448078"/>
          </a:xfrm>
        </p:spPr>
        <p:txBody>
          <a:bodyPr>
            <a:normAutofit/>
          </a:bodyPr>
          <a:lstStyle/>
          <a:p>
            <a:pPr marL="0" indent="0">
              <a:buNone/>
            </a:pPr>
            <a:r>
              <a:rPr lang="tr-TR" dirty="0" smtClean="0"/>
              <a:t>Yöneticilere</a:t>
            </a:r>
            <a:r>
              <a:rPr lang="tr-TR" dirty="0"/>
              <a:t>, öğretmenlere, diğer görevlilere, arkadaşlarına ve çevresindeki kişilere karşı saygılı, hoşgörülü davranmaları; küçükleri ve yaşlıları korumaları, engelliler ile yardıma muhtaç durumda olanların yardımına koşmaları,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88928"/>
            <a:ext cx="6768752" cy="4834823"/>
          </a:xfrm>
          <a:prstGeom prst="rect">
            <a:avLst/>
          </a:prstGeom>
        </p:spPr>
      </p:pic>
    </p:spTree>
    <p:extLst>
      <p:ext uri="{BB962C8B-B14F-4D97-AF65-F5344CB8AC3E}">
        <p14:creationId xmlns:p14="http://schemas.microsoft.com/office/powerpoint/2010/main" val="2672961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276872"/>
            <a:ext cx="4330824" cy="4176464"/>
          </a:xfrm>
        </p:spPr>
        <p:txBody>
          <a:bodyPr>
            <a:normAutofit/>
          </a:bodyPr>
          <a:lstStyle/>
          <a:p>
            <a:pPr marL="0" indent="0">
              <a:buNone/>
            </a:pPr>
            <a:r>
              <a:rPr lang="tr-TR" dirty="0"/>
              <a:t>Başkalarının da kendisi gibi insanlık ailesinin onurlu ve saygın bir üyesi olduğunu unutmamaları; ırk, renk, cinsiyet, dil, din, milliyet ayrımı yapmaksızın herkese karşı iyi davranmaları; insan hak ve özgürlüğü ile onurunun korunması için gerekli duyarlılığı göstermeleri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908720"/>
            <a:ext cx="4107288" cy="5016535"/>
          </a:xfrm>
          <a:prstGeom prst="rect">
            <a:avLst/>
          </a:prstGeom>
        </p:spPr>
      </p:pic>
    </p:spTree>
    <p:extLst>
      <p:ext uri="{BB962C8B-B14F-4D97-AF65-F5344CB8AC3E}">
        <p14:creationId xmlns:p14="http://schemas.microsoft.com/office/powerpoint/2010/main" val="1596480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76672"/>
            <a:ext cx="8995051" cy="6275616"/>
          </a:xfrm>
        </p:spPr>
      </p:pic>
    </p:spTree>
    <p:extLst>
      <p:ext uri="{BB962C8B-B14F-4D97-AF65-F5344CB8AC3E}">
        <p14:creationId xmlns:p14="http://schemas.microsoft.com/office/powerpoint/2010/main" val="3751608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53427"/>
            <a:ext cx="8722959" cy="6036287"/>
          </a:xfrm>
          <a:prstGeom prst="rect">
            <a:avLst/>
          </a:prstGeom>
        </p:spPr>
      </p:pic>
    </p:spTree>
    <p:extLst>
      <p:ext uri="{BB962C8B-B14F-4D97-AF65-F5344CB8AC3E}">
        <p14:creationId xmlns:p14="http://schemas.microsoft.com/office/powerpoint/2010/main" val="1362053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16631"/>
            <a:ext cx="8731676" cy="6451305"/>
          </a:xfrm>
          <a:prstGeom prst="rect">
            <a:avLst/>
          </a:prstGeom>
        </p:spPr>
      </p:pic>
    </p:spTree>
    <p:extLst>
      <p:ext uri="{BB962C8B-B14F-4D97-AF65-F5344CB8AC3E}">
        <p14:creationId xmlns:p14="http://schemas.microsoft.com/office/powerpoint/2010/main" val="1156031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rmAutofit fontScale="90000"/>
          </a:bodyPr>
          <a:lstStyle/>
          <a:p>
            <a:r>
              <a:rPr lang="tr-TR" sz="3600" b="1" dirty="0"/>
              <a:t>ÖĞRENCİLERİN </a:t>
            </a:r>
            <a:r>
              <a:rPr lang="tr-TR" sz="3600" b="1" dirty="0" smtClean="0"/>
              <a:t>UYACAKLARI </a:t>
            </a:r>
            <a:r>
              <a:rPr lang="tr-TR" sz="3600" b="1" dirty="0"/>
              <a:t>KURALLAR VE BEKLENEN DAVRANIŞLAR </a:t>
            </a:r>
            <a:r>
              <a:rPr lang="tr-TR" b="1" dirty="0"/>
              <a:t/>
            </a:r>
            <a:br>
              <a:rPr lang="tr-TR" b="1" dirty="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44824"/>
            <a:ext cx="8191819" cy="3816424"/>
          </a:xfrm>
          <a:prstGeom prst="rect">
            <a:avLst/>
          </a:prstGeom>
        </p:spPr>
      </p:pic>
    </p:spTree>
    <p:extLst>
      <p:ext uri="{BB962C8B-B14F-4D97-AF65-F5344CB8AC3E}">
        <p14:creationId xmlns:p14="http://schemas.microsoft.com/office/powerpoint/2010/main" val="128450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9"/>
            <a:ext cx="2890664" cy="5904655"/>
          </a:xfrm>
        </p:spPr>
        <p:txBody>
          <a:bodyPr>
            <a:normAutofit/>
          </a:bodyPr>
          <a:lstStyle/>
          <a:p>
            <a:pPr marL="0" indent="0">
              <a:buNone/>
            </a:pPr>
            <a:r>
              <a:rPr lang="tr-TR" dirty="0"/>
              <a:t>Fiziksel, zihinsel ve duygusal güçlerini uyumlu olarak yönetmeleri; beden, zekâ ve duyguları ile bunları verimli kılacak irade ve yeteneklerini geliştirmeleri; kendilerine saygı duymayı öğrenmeleri, böylece dengeli bir biçimde geliştirdikleri varlıklarını aile, toplum, vatan, millet ve insanlığın yararına sunmaları,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548680"/>
            <a:ext cx="5904656" cy="4920546"/>
          </a:xfrm>
          <a:prstGeom prst="rect">
            <a:avLst/>
          </a:prstGeom>
        </p:spPr>
      </p:pic>
    </p:spTree>
    <p:extLst>
      <p:ext uri="{BB962C8B-B14F-4D97-AF65-F5344CB8AC3E}">
        <p14:creationId xmlns:p14="http://schemas.microsoft.com/office/powerpoint/2010/main" val="2829615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778" y="2204864"/>
            <a:ext cx="3960440" cy="3888432"/>
          </a:xfrm>
        </p:spPr>
        <p:txBody>
          <a:bodyPr>
            <a:normAutofit/>
          </a:bodyPr>
          <a:lstStyle/>
          <a:p>
            <a:pPr marL="0" indent="0">
              <a:buNone/>
            </a:pPr>
            <a:r>
              <a:rPr lang="tr-TR" dirty="0"/>
              <a:t>İnsan hakları ve demokrasi bilincini özümsemiş ve davranışa dönüştürmüş olmaları, kötü muamele ve her türlü istismara karşı duyarlı olmaları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16633"/>
            <a:ext cx="4931924" cy="6355230"/>
          </a:xfrm>
          <a:prstGeom prst="rect">
            <a:avLst/>
          </a:prstGeom>
        </p:spPr>
      </p:pic>
    </p:spTree>
    <p:extLst>
      <p:ext uri="{BB962C8B-B14F-4D97-AF65-F5344CB8AC3E}">
        <p14:creationId xmlns:p14="http://schemas.microsoft.com/office/powerpoint/2010/main" val="4053855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6633"/>
            <a:ext cx="8229600" cy="1368152"/>
          </a:xfrm>
        </p:spPr>
        <p:txBody>
          <a:bodyPr/>
          <a:lstStyle/>
          <a:p>
            <a:pPr marL="0" indent="0">
              <a:buNone/>
            </a:pPr>
            <a:r>
              <a:rPr lang="tr-TR" dirty="0"/>
              <a:t>Toplam kalite yönetimi anlayışı ile ekip çalışmalarında rol almaları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72" y="1412776"/>
            <a:ext cx="6567534" cy="5205378"/>
          </a:xfrm>
          <a:prstGeom prst="rect">
            <a:avLst/>
          </a:prstGeom>
        </p:spPr>
      </p:pic>
    </p:spTree>
    <p:extLst>
      <p:ext uri="{BB962C8B-B14F-4D97-AF65-F5344CB8AC3E}">
        <p14:creationId xmlns:p14="http://schemas.microsoft.com/office/powerpoint/2010/main" val="2525199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4885"/>
            <a:ext cx="8327376" cy="6453718"/>
          </a:xfrm>
          <a:prstGeom prst="rect">
            <a:avLst/>
          </a:prstGeom>
        </p:spPr>
      </p:pic>
    </p:spTree>
    <p:extLst>
      <p:ext uri="{BB962C8B-B14F-4D97-AF65-F5344CB8AC3E}">
        <p14:creationId xmlns:p14="http://schemas.microsoft.com/office/powerpoint/2010/main" val="2931159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152128"/>
          </a:xfrm>
        </p:spPr>
        <p:txBody>
          <a:bodyPr>
            <a:normAutofit/>
          </a:bodyPr>
          <a:lstStyle/>
          <a:p>
            <a:pPr marL="0" indent="0">
              <a:buNone/>
            </a:pPr>
            <a:r>
              <a:rPr lang="tr-TR" sz="2800" dirty="0"/>
              <a:t>Okul, öğrenci veli sözleşmesine uygun davranmaları,</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836712"/>
            <a:ext cx="7488832" cy="5506494"/>
          </a:xfrm>
          <a:prstGeom prst="rect">
            <a:avLst/>
          </a:prstGeom>
        </p:spPr>
      </p:pic>
    </p:spTree>
    <p:extLst>
      <p:ext uri="{BB962C8B-B14F-4D97-AF65-F5344CB8AC3E}">
        <p14:creationId xmlns:p14="http://schemas.microsoft.com/office/powerpoint/2010/main" val="1544287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İnsana ve insan sağlığına gereken önemi vermeleri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710384"/>
            <a:ext cx="5145360" cy="4592234"/>
          </a:xfrm>
          <a:prstGeom prst="rect">
            <a:avLst/>
          </a:prstGeom>
        </p:spPr>
      </p:pic>
    </p:spTree>
    <p:extLst>
      <p:ext uri="{BB962C8B-B14F-4D97-AF65-F5344CB8AC3E}">
        <p14:creationId xmlns:p14="http://schemas.microsoft.com/office/powerpoint/2010/main" val="1287631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152128"/>
          </a:xfrm>
        </p:spPr>
        <p:txBody>
          <a:bodyPr>
            <a:normAutofit/>
          </a:bodyPr>
          <a:lstStyle/>
          <a:p>
            <a:pPr marL="0" indent="0">
              <a:buNone/>
            </a:pPr>
            <a:r>
              <a:rPr lang="tr-TR" dirty="0"/>
              <a:t>Savaş, yangın, deprem ve benzeri olağanüstü durumlarda topluma hizmet etkinliklerine gönüllü katkı sağlamaları ve verilen görevleri tamamlamaları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523"/>
            <a:ext cx="7128792" cy="5035657"/>
          </a:xfrm>
          <a:prstGeom prst="rect">
            <a:avLst/>
          </a:prstGeom>
        </p:spPr>
      </p:pic>
    </p:spTree>
    <p:extLst>
      <p:ext uri="{BB962C8B-B14F-4D97-AF65-F5344CB8AC3E}">
        <p14:creationId xmlns:p14="http://schemas.microsoft.com/office/powerpoint/2010/main" val="722308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3888432" cy="5544616"/>
          </a:xfrm>
        </p:spPr>
        <p:txBody>
          <a:bodyPr>
            <a:normAutofit/>
          </a:bodyPr>
          <a:lstStyle/>
          <a:p>
            <a:pPr marL="0" indent="0">
              <a:buNone/>
            </a:pPr>
            <a:r>
              <a:rPr lang="tr-TR" dirty="0"/>
              <a:t> Zararlı, bölücü, yıkıcı, siyasi ve ideolojik amaçlı faaliyetlere katılmamaları, bunlarla ilgili amblem, afiş, rozet, yayın ve benzerlerini taşımamaları ve bulundurmamaları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32656"/>
            <a:ext cx="4192154" cy="5496855"/>
          </a:xfrm>
          <a:prstGeom prst="rect">
            <a:avLst/>
          </a:prstGeom>
        </p:spPr>
      </p:pic>
    </p:spTree>
    <p:extLst>
      <p:ext uri="{BB962C8B-B14F-4D97-AF65-F5344CB8AC3E}">
        <p14:creationId xmlns:p14="http://schemas.microsoft.com/office/powerpoint/2010/main" val="679266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080120"/>
          </a:xfrm>
        </p:spPr>
        <p:txBody>
          <a:bodyPr/>
          <a:lstStyle/>
          <a:p>
            <a:pPr marL="0" indent="0">
              <a:buNone/>
            </a:pPr>
            <a:r>
              <a:rPr lang="tr-TR" dirty="0"/>
              <a:t>Bilişim araçlarını kişisel, toplumsal ve eğitsel yararlar doğrultusunda kullanmaları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88840"/>
            <a:ext cx="7620000" cy="3810000"/>
          </a:xfrm>
          <a:prstGeom prst="rect">
            <a:avLst/>
          </a:prstGeom>
        </p:spPr>
      </p:pic>
    </p:spTree>
    <p:extLst>
      <p:ext uri="{BB962C8B-B14F-4D97-AF65-F5344CB8AC3E}">
        <p14:creationId xmlns:p14="http://schemas.microsoft.com/office/powerpoint/2010/main" val="525134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332657"/>
            <a:ext cx="8229600" cy="2088232"/>
          </a:xfrm>
        </p:spPr>
        <p:txBody>
          <a:bodyPr>
            <a:normAutofit/>
          </a:bodyPr>
          <a:lstStyle/>
          <a:p>
            <a:pPr marL="0" indent="0">
              <a:buNone/>
            </a:pPr>
            <a:r>
              <a:rPr lang="tr-TR" dirty="0"/>
              <a:t>Bilişim araçlarını; zararlı, bölücü, yıkıcı ve toplumun etik kuralları ile bağdaşmayan ve şiddet içerikli amaçlar için kullanmamaları; bunların üretilmesine, bulundurulmasına, taşınmasına yardımcı olmamaları ve sanal ortamlarda da bu doğrultuda </a:t>
            </a:r>
            <a:r>
              <a:rPr lang="tr-TR" dirty="0" smtClean="0"/>
              <a:t>davranmaları beklenir</a:t>
            </a:r>
            <a:r>
              <a:rPr lang="tr-TR" dirty="0"/>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708920"/>
            <a:ext cx="3048000" cy="3048000"/>
          </a:xfrm>
          <a:prstGeom prst="rect">
            <a:avLst/>
          </a:prstGeom>
        </p:spPr>
      </p:pic>
    </p:spTree>
    <p:extLst>
      <p:ext uri="{BB962C8B-B14F-4D97-AF65-F5344CB8AC3E}">
        <p14:creationId xmlns:p14="http://schemas.microsoft.com/office/powerpoint/2010/main" val="2416864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ÖĞRENCİLERİN</a:t>
            </a:r>
            <a:endParaRPr lang="tr-TR" dirty="0"/>
          </a:p>
        </p:txBody>
      </p:sp>
      <p:sp>
        <p:nvSpPr>
          <p:cNvPr id="2" name="İçerik Yer Tutucusu 1"/>
          <p:cNvSpPr>
            <a:spLocks noGrp="1"/>
          </p:cNvSpPr>
          <p:nvPr>
            <p:ph idx="1"/>
          </p:nvPr>
        </p:nvSpPr>
        <p:spPr/>
        <p:txBody>
          <a:bodyPr>
            <a:normAutofit/>
          </a:bodyPr>
          <a:lstStyle/>
          <a:p>
            <a:pPr marL="0" indent="0">
              <a:buNone/>
            </a:pPr>
            <a:r>
              <a:rPr lang="tr-TR" dirty="0" smtClean="0"/>
              <a:t>Atatürk </a:t>
            </a:r>
            <a:r>
              <a:rPr lang="tr-TR" dirty="0"/>
              <a:t>inkılâp ve ilkeleriyle, Atatürk milliyetçiliğine bağlı, Türk milletinin millî, ahlâkî, manevi ve kültürel değerlerini benimseyen, koruyan ve geliştiren; ailesini, vatanını, milletini seven ve yücelten, insan haklarına saygılı, Cumhuriyetin demokratik, laik, sosyal ve hukuk devleti olması ilkelerine karşı görev ve sorumluluklarını bilen ve bunları davranış hâline getiren; beden, zihin, ahlâk, ruh ve duygu bakımından dengeli ve sağlıklı, gelişmiş bir kişiliğe, hür ve bilimsel düşünme gücüne, geniş bir dünya görüşüne sahip topluma karşı sorumluluk duyan, yapıcı, yaratıcı ve verimli kişiler olarak yetişmeleri için okul yönetimi, öğretmenler, rehberlik servisi, okul-aile birliği ve ilgili diğer paydaşlarla işbirliği yapması istenir</a:t>
            </a:r>
            <a:r>
              <a:rPr lang="tr-TR" dirty="0" smtClean="0"/>
              <a:t>. Bu doğrultuda öğrencilerden; </a:t>
            </a:r>
            <a:endParaRPr lang="tr-TR" dirty="0"/>
          </a:p>
        </p:txBody>
      </p:sp>
    </p:spTree>
    <p:extLst>
      <p:ext uri="{BB962C8B-B14F-4D97-AF65-F5344CB8AC3E}">
        <p14:creationId xmlns:p14="http://schemas.microsoft.com/office/powerpoint/2010/main" val="2602669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924944"/>
            <a:ext cx="8229600" cy="1143000"/>
          </a:xfrm>
        </p:spPr>
        <p:txBody>
          <a:bodyPr>
            <a:normAutofit fontScale="90000"/>
          </a:bodyPr>
          <a:lstStyle/>
          <a:p>
            <a:r>
              <a:rPr lang="tr-TR" b="1" dirty="0"/>
              <a:t>Öğrencilerin Ödüllendirilmesi</a:t>
            </a:r>
            <a:r>
              <a:rPr lang="tr-TR" dirty="0"/>
              <a:t/>
            </a:r>
            <a:br>
              <a:rPr lang="tr-TR" dirty="0"/>
            </a:br>
            <a:endParaRPr lang="tr-TR" dirty="0"/>
          </a:p>
        </p:txBody>
      </p:sp>
      <p:sp>
        <p:nvSpPr>
          <p:cNvPr id="3" name="İçerik Yer Tutucusu 2"/>
          <p:cNvSpPr>
            <a:spLocks noGrp="1"/>
          </p:cNvSpPr>
          <p:nvPr>
            <p:ph idx="1"/>
          </p:nvPr>
        </p:nvSpPr>
        <p:spPr>
          <a:xfrm>
            <a:off x="539552" y="332656"/>
            <a:ext cx="8229600" cy="2476872"/>
          </a:xfrm>
        </p:spPr>
        <p:txBody>
          <a:bodyPr>
            <a:normAutofit/>
          </a:bodyPr>
          <a:lstStyle/>
          <a:p>
            <a:pPr marL="0" indent="0">
              <a:buNone/>
            </a:pPr>
            <a:r>
              <a:rPr lang="tr-TR" dirty="0" smtClean="0"/>
              <a:t>3-Uyulması </a:t>
            </a:r>
            <a:r>
              <a:rPr lang="tr-TR" dirty="0"/>
              <a:t>gereken kuralların ve beklenen davranışların; derslerde, törenlerde, toplantılarda, rehberlik çalışmalarında ve her türlü sosyal etkinliklerde öğrencilere kazandırılmasına çalışılır.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348880"/>
            <a:ext cx="6451916" cy="4032448"/>
          </a:xfrm>
          <a:prstGeom prst="rect">
            <a:avLst/>
          </a:prstGeom>
        </p:spPr>
      </p:pic>
    </p:spTree>
    <p:extLst>
      <p:ext uri="{BB962C8B-B14F-4D97-AF65-F5344CB8AC3E}">
        <p14:creationId xmlns:p14="http://schemas.microsoft.com/office/powerpoint/2010/main" val="280251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924944"/>
            <a:ext cx="8229600" cy="1143000"/>
          </a:xfrm>
        </p:spPr>
        <p:txBody>
          <a:bodyPr>
            <a:normAutofit fontScale="90000"/>
          </a:bodyPr>
          <a:lstStyle/>
          <a:p>
            <a:r>
              <a:rPr lang="tr-TR" b="1" dirty="0"/>
              <a:t>Öğrencilerin Ödüllendirilmesi</a:t>
            </a:r>
            <a:r>
              <a:rPr lang="tr-TR" dirty="0"/>
              <a:t/>
            </a:r>
            <a:br>
              <a:rPr lang="tr-TR" dirty="0"/>
            </a:br>
            <a:endParaRPr lang="tr-TR" dirty="0"/>
          </a:p>
        </p:txBody>
      </p:sp>
      <p:sp>
        <p:nvSpPr>
          <p:cNvPr id="3" name="İçerik Yer Tutucusu 2"/>
          <p:cNvSpPr>
            <a:spLocks noGrp="1"/>
          </p:cNvSpPr>
          <p:nvPr>
            <p:ph idx="1"/>
          </p:nvPr>
        </p:nvSpPr>
        <p:spPr>
          <a:xfrm>
            <a:off x="539552" y="332656"/>
            <a:ext cx="8229600" cy="2476872"/>
          </a:xfrm>
        </p:spPr>
        <p:txBody>
          <a:bodyPr>
            <a:normAutofit/>
          </a:bodyPr>
          <a:lstStyle/>
          <a:p>
            <a:pPr marL="0" indent="0">
              <a:buNone/>
            </a:pPr>
            <a:r>
              <a:rPr lang="tr-TR" dirty="0" smtClean="0"/>
              <a:t>4-Okul </a:t>
            </a:r>
            <a:r>
              <a:rPr lang="tr-TR" dirty="0"/>
              <a:t>yönetimi, yukarıdaki hususlar ve bunlara uyulmaması durumunda öğrencilerin karşılaşabilecekleri disiplin işlemleriyle ilgili olarak kendilerini ve velilerini bilgilendirir.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300351"/>
            <a:ext cx="5656296" cy="3535185"/>
          </a:xfrm>
          <a:prstGeom prst="rect">
            <a:avLst/>
          </a:prstGeom>
        </p:spPr>
      </p:pic>
    </p:spTree>
    <p:extLst>
      <p:ext uri="{BB962C8B-B14F-4D97-AF65-F5344CB8AC3E}">
        <p14:creationId xmlns:p14="http://schemas.microsoft.com/office/powerpoint/2010/main" val="1918147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57908" y="1052736"/>
            <a:ext cx="8229600" cy="1143000"/>
          </a:xfrm>
        </p:spPr>
        <p:txBody>
          <a:bodyPr>
            <a:normAutofit fontScale="90000"/>
          </a:bodyPr>
          <a:lstStyle/>
          <a:p>
            <a:r>
              <a:rPr lang="tr-TR" b="1" dirty="0"/>
              <a:t>Öğrencilerin Ödüllendirilmesi</a:t>
            </a:r>
            <a:r>
              <a:rPr lang="tr-TR" dirty="0"/>
              <a:t/>
            </a:r>
            <a:br>
              <a:rPr lang="tr-TR" dirty="0"/>
            </a:br>
            <a:endParaRPr lang="tr-TR" dirty="0"/>
          </a:p>
        </p:txBody>
      </p:sp>
      <p:sp>
        <p:nvSpPr>
          <p:cNvPr id="3" name="İçerik Yer Tutucusu 2"/>
          <p:cNvSpPr>
            <a:spLocks noGrp="1"/>
          </p:cNvSpPr>
          <p:nvPr>
            <p:ph idx="1"/>
          </p:nvPr>
        </p:nvSpPr>
        <p:spPr>
          <a:xfrm>
            <a:off x="539552" y="332656"/>
            <a:ext cx="8229600" cy="2476872"/>
          </a:xfrm>
        </p:spPr>
        <p:txBody>
          <a:bodyPr>
            <a:normAutofit/>
          </a:bodyPr>
          <a:lstStyle/>
          <a:p>
            <a:pPr marL="0" indent="0">
              <a:buNone/>
            </a:pPr>
            <a:r>
              <a:rPr lang="tr-TR" dirty="0"/>
              <a:t>Öğrencilerin </a:t>
            </a:r>
            <a:r>
              <a:rPr lang="tr-TR" dirty="0" smtClean="0"/>
              <a:t>korunması</a:t>
            </a:r>
          </a:p>
          <a:p>
            <a:pPr marL="0" indent="0">
              <a:buNone/>
            </a:pPr>
            <a:r>
              <a:rPr lang="tr-TR" dirty="0"/>
              <a:t>(1) Yönetici ve öğretmenlerce; </a:t>
            </a:r>
          </a:p>
          <a:p>
            <a:pPr marL="0" indent="0">
              <a:buNone/>
            </a:pPr>
            <a:endParaRPr lang="tr-TR" dirty="0"/>
          </a:p>
        </p:txBody>
      </p:sp>
      <p:sp>
        <p:nvSpPr>
          <p:cNvPr id="5" name="Metin kutusu 4"/>
          <p:cNvSpPr txBox="1"/>
          <p:nvPr/>
        </p:nvSpPr>
        <p:spPr>
          <a:xfrm>
            <a:off x="657908" y="1867341"/>
            <a:ext cx="7992888" cy="4093428"/>
          </a:xfrm>
          <a:prstGeom prst="rect">
            <a:avLst/>
          </a:prstGeom>
          <a:noFill/>
        </p:spPr>
        <p:txBody>
          <a:bodyPr wrap="square" rtlCol="0">
            <a:spAutoFit/>
          </a:bodyPr>
          <a:lstStyle/>
          <a:p>
            <a:pPr marL="342900" indent="-342900">
              <a:buAutoNum type="alphaLcParenR"/>
            </a:pPr>
            <a:r>
              <a:rPr lang="tr-TR" sz="2000" dirty="0" smtClean="0"/>
              <a:t>Öğrencilerin her türlü madde bağımlılığından, uyuşturucu ve benzeri maddeleri bulundurmaktan, kullanmaktan, bu tür maddelerin üretim ve kaçakçılığına alet olmaktan korunması, </a:t>
            </a:r>
          </a:p>
          <a:p>
            <a:pPr marL="342900" indent="-342900">
              <a:buAutoNum type="alphaLcParenR"/>
            </a:pPr>
            <a:r>
              <a:rPr lang="tr-TR" sz="2000" dirty="0" smtClean="0"/>
              <a:t>Aile </a:t>
            </a:r>
            <a:r>
              <a:rPr lang="tr-TR" sz="2000" dirty="0"/>
              <a:t>içinde ve dışında şiddete maruz kalan, ilgisizlik nedeniyle veya zorlanarak kanunlarla toplumun etik kurallarına aykırı olan yollara yönelme ihtimali bulunan öğrencilerle ilgili gerekli önlemlerin alınması, </a:t>
            </a:r>
            <a:endParaRPr lang="tr-TR" sz="2000" dirty="0" smtClean="0"/>
          </a:p>
          <a:p>
            <a:pPr marL="342900" indent="-342900">
              <a:buAutoNum type="alphaLcParenR"/>
            </a:pPr>
            <a:r>
              <a:rPr lang="tr-TR" sz="2000" dirty="0" smtClean="0"/>
              <a:t> </a:t>
            </a:r>
            <a:r>
              <a:rPr lang="tr-TR" sz="2000" dirty="0"/>
              <a:t>Öğrencilerin pornografi, teşhir, cinsel sömürü, istismar, taciz ve her türlü olumsuz davranışlardan korunması, </a:t>
            </a:r>
            <a:endParaRPr lang="tr-TR" sz="2000" dirty="0" smtClean="0"/>
          </a:p>
          <a:p>
            <a:pPr marL="342900" indent="-342900">
              <a:buAutoNum type="alphaLcParenR"/>
            </a:pPr>
            <a:r>
              <a:rPr lang="tr-TR" sz="2000" dirty="0" smtClean="0"/>
              <a:t> </a:t>
            </a:r>
            <a:r>
              <a:rPr lang="tr-TR" sz="2000" dirty="0"/>
              <a:t>Öğrencilerin, diğer öğrenciler tarafından fiziksel ve ruhsal yönden zarar görmemeleri için dedikoduya, zorbalığa, tehdide, sataşmaya ve onur kırıcı her türlü lakap takılmasına karşı korunması konularında veli veya aileyle diğer ilgili kurum ve kuruluşlarla da işbirliği yapılarak gerekli tedbirler alınır. </a:t>
            </a:r>
          </a:p>
        </p:txBody>
      </p:sp>
    </p:spTree>
    <p:extLst>
      <p:ext uri="{BB962C8B-B14F-4D97-AF65-F5344CB8AC3E}">
        <p14:creationId xmlns:p14="http://schemas.microsoft.com/office/powerpoint/2010/main" val="234940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57908" y="620688"/>
            <a:ext cx="8229600" cy="1143000"/>
          </a:xfrm>
        </p:spPr>
        <p:txBody>
          <a:bodyPr>
            <a:normAutofit fontScale="90000"/>
          </a:bodyPr>
          <a:lstStyle/>
          <a:p>
            <a:r>
              <a:rPr lang="tr-TR" b="1" dirty="0"/>
              <a:t>Öğrencilerin Ödüllendirilmesi</a:t>
            </a:r>
            <a:r>
              <a:rPr lang="tr-TR" dirty="0"/>
              <a:t/>
            </a:r>
            <a:br>
              <a:rPr lang="tr-TR" dirty="0"/>
            </a:br>
            <a:endParaRPr lang="tr-TR" dirty="0"/>
          </a:p>
        </p:txBody>
      </p:sp>
      <p:sp>
        <p:nvSpPr>
          <p:cNvPr id="3" name="İçerik Yer Tutucusu 2"/>
          <p:cNvSpPr>
            <a:spLocks noGrp="1"/>
          </p:cNvSpPr>
          <p:nvPr>
            <p:ph idx="1"/>
          </p:nvPr>
        </p:nvSpPr>
        <p:spPr>
          <a:xfrm>
            <a:off x="539552" y="332656"/>
            <a:ext cx="8229600" cy="2476872"/>
          </a:xfrm>
        </p:spPr>
        <p:txBody>
          <a:bodyPr>
            <a:normAutofit/>
          </a:bodyPr>
          <a:lstStyle/>
          <a:p>
            <a:pPr marL="0" indent="0">
              <a:buNone/>
            </a:pPr>
            <a:r>
              <a:rPr lang="tr-TR" dirty="0"/>
              <a:t>(2) Bu tedbirler kapsamında, okul yönetimince;</a:t>
            </a:r>
          </a:p>
        </p:txBody>
      </p:sp>
      <p:sp>
        <p:nvSpPr>
          <p:cNvPr id="5" name="Metin kutusu 4"/>
          <p:cNvSpPr txBox="1"/>
          <p:nvPr/>
        </p:nvSpPr>
        <p:spPr>
          <a:xfrm>
            <a:off x="776264" y="2204864"/>
            <a:ext cx="7992888" cy="4154984"/>
          </a:xfrm>
          <a:prstGeom prst="rect">
            <a:avLst/>
          </a:prstGeom>
          <a:noFill/>
        </p:spPr>
        <p:txBody>
          <a:bodyPr wrap="square" rtlCol="0">
            <a:spAutoFit/>
          </a:bodyPr>
          <a:lstStyle/>
          <a:p>
            <a:r>
              <a:rPr lang="tr-TR" sz="2400" dirty="0"/>
              <a:t>O</a:t>
            </a:r>
            <a:r>
              <a:rPr lang="tr-TR" sz="2400" dirty="0" smtClean="0"/>
              <a:t>kul </a:t>
            </a:r>
            <a:r>
              <a:rPr lang="tr-TR" sz="2400" dirty="0"/>
              <a:t>öğrenci ödül ve disiplin kurulu kararına bağlı olarak alınan ihbar, şikâyet, duyumla gerekli görülen hallerde, önceden tedbir almak, olumsuz öğrenci davranışlarının fiil ve suça dönüşmesini engellemek, eğitim ortamlarının güvenliğini sağlamak ve öğrencileri her türlü olumsuz ve zararlı davranışlardan korumak amacıyla okul, pansiyon ve eklentileri, sıra, masa, dolap ve gerekli görülen diğer yerler aranır, tedbir amaçlı bu arama ve inceleme işleri öğrencinin kişilik ve onurunu rencide etmeden okul öğrenci ödül ve disiplin kurulu üyeleriyle görevlendirilen öğretmenlerce yapılır.</a:t>
            </a:r>
          </a:p>
        </p:txBody>
      </p:sp>
    </p:spTree>
    <p:extLst>
      <p:ext uri="{BB962C8B-B14F-4D97-AF65-F5344CB8AC3E}">
        <p14:creationId xmlns:p14="http://schemas.microsoft.com/office/powerpoint/2010/main" val="4076539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Örnek davranışların ve başarıların niteliklerine göre ödüllendirilmesinde öğrencilere;</a:t>
            </a:r>
          </a:p>
        </p:txBody>
      </p:sp>
      <p:sp>
        <p:nvSpPr>
          <p:cNvPr id="3" name="İçerik Yer Tutucusu 2"/>
          <p:cNvSpPr>
            <a:spLocks noGrp="1"/>
          </p:cNvSpPr>
          <p:nvPr>
            <p:ph idx="1"/>
          </p:nvPr>
        </p:nvSpPr>
        <p:spPr>
          <a:xfrm>
            <a:off x="1547664" y="2132856"/>
            <a:ext cx="5338936" cy="2836912"/>
          </a:xfrm>
        </p:spPr>
        <p:txBody>
          <a:bodyPr>
            <a:normAutofit lnSpcReduction="10000"/>
          </a:bodyPr>
          <a:lstStyle/>
          <a:p>
            <a:r>
              <a:rPr lang="tr-TR" sz="4000" dirty="0"/>
              <a:t>Teşekkür belgesi,</a:t>
            </a:r>
          </a:p>
          <a:p>
            <a:r>
              <a:rPr lang="tr-TR" sz="4000" dirty="0" smtClean="0"/>
              <a:t>Takdir </a:t>
            </a:r>
            <a:r>
              <a:rPr lang="tr-TR" sz="4000" dirty="0"/>
              <a:t>belgesi,</a:t>
            </a:r>
          </a:p>
          <a:p>
            <a:r>
              <a:rPr lang="tr-TR" sz="4000" dirty="0" smtClean="0"/>
              <a:t>Onur </a:t>
            </a:r>
            <a:r>
              <a:rPr lang="tr-TR" sz="4000" dirty="0"/>
              <a:t>belgesi </a:t>
            </a:r>
            <a:endParaRPr lang="tr-TR" sz="4000" dirty="0" smtClean="0"/>
          </a:p>
          <a:p>
            <a:r>
              <a:rPr lang="tr-TR" sz="4000" dirty="0" smtClean="0"/>
              <a:t>Üstün </a:t>
            </a:r>
            <a:r>
              <a:rPr lang="tr-TR" sz="4000" dirty="0"/>
              <a:t>başarı belgesi</a:t>
            </a:r>
          </a:p>
          <a:p>
            <a:pPr marL="0" indent="0">
              <a:buNone/>
            </a:pPr>
            <a:endParaRPr lang="tr-TR" dirty="0"/>
          </a:p>
        </p:txBody>
      </p:sp>
    </p:spTree>
    <p:extLst>
      <p:ext uri="{BB962C8B-B14F-4D97-AF65-F5344CB8AC3E}">
        <p14:creationId xmlns:p14="http://schemas.microsoft.com/office/powerpoint/2010/main" val="2221158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Teşekkür, takdir ve üstün başarı belgesi ile ödüllendirme </a:t>
            </a:r>
            <a:endParaRPr lang="tr-TR" dirty="0"/>
          </a:p>
        </p:txBody>
      </p:sp>
      <p:sp>
        <p:nvSpPr>
          <p:cNvPr id="3" name="İçerik Yer Tutucusu 2"/>
          <p:cNvSpPr>
            <a:spLocks noGrp="1"/>
          </p:cNvSpPr>
          <p:nvPr>
            <p:ph idx="1"/>
          </p:nvPr>
        </p:nvSpPr>
        <p:spPr>
          <a:xfrm>
            <a:off x="428475" y="1937986"/>
            <a:ext cx="8229600" cy="4929411"/>
          </a:xfrm>
        </p:spPr>
        <p:txBody>
          <a:bodyPr>
            <a:normAutofit/>
          </a:bodyPr>
          <a:lstStyle/>
          <a:p>
            <a:pPr marL="0" indent="0">
              <a:buNone/>
            </a:pPr>
            <a:r>
              <a:rPr lang="tr-TR" dirty="0"/>
              <a:t>(1) Okul öğrenci ödül ve disiplin kurulu, derslerdeki gayret ve başarılarıyla üstünlük gösteren, tüm derslerden başarılı olan, dönem puanlarının ağırlıklı ortalaması 70,00 den aşağı olmayan ve davranış puanı 100 olan öğrencilerden</a:t>
            </a:r>
          </a:p>
          <a:p>
            <a:pPr marL="0" indent="0">
              <a:buNone/>
            </a:pPr>
            <a:r>
              <a:rPr lang="tr-TR" b="1" dirty="0"/>
              <a:t>a) 70. 00-84 .99 arasındakileri Teşekkür belgesi,</a:t>
            </a:r>
            <a:endParaRPr lang="tr-TR" dirty="0"/>
          </a:p>
          <a:p>
            <a:pPr marL="0" indent="0">
              <a:buNone/>
            </a:pPr>
            <a:r>
              <a:rPr lang="tr-TR" b="1" dirty="0"/>
              <a:t>b) 85.00 ve daha yukarı olanları Takdir belgesi</a:t>
            </a:r>
            <a:endParaRPr lang="tr-TR" dirty="0"/>
          </a:p>
          <a:p>
            <a:pPr marL="0" indent="0">
              <a:buNone/>
            </a:pPr>
            <a:r>
              <a:rPr lang="tr-TR" b="1" dirty="0"/>
              <a:t>ile ödüllendirir</a:t>
            </a:r>
            <a:r>
              <a:rPr lang="tr-TR" b="1" dirty="0" smtClean="0"/>
              <a:t>.</a:t>
            </a:r>
          </a:p>
          <a:p>
            <a:pPr marL="0" indent="0">
              <a:buNone/>
            </a:pPr>
            <a:r>
              <a:rPr lang="tr-TR" b="1" dirty="0"/>
              <a:t>c) Ortaöğrenim süresince en az üç öğretim yılının bütün döneminde takdir belgesi alanları üstün başarı belgesi ile ödüllendirir</a:t>
            </a:r>
            <a:r>
              <a:rPr lang="tr-TR" b="1" dirty="0" smtClean="0"/>
              <a:t>.</a:t>
            </a:r>
            <a:endParaRPr lang="tr-TR" b="1" dirty="0"/>
          </a:p>
        </p:txBody>
      </p:sp>
    </p:spTree>
    <p:extLst>
      <p:ext uri="{BB962C8B-B14F-4D97-AF65-F5344CB8AC3E}">
        <p14:creationId xmlns:p14="http://schemas.microsoft.com/office/powerpoint/2010/main" val="3756270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1044868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9"/>
            <a:ext cx="8229600" cy="1800200"/>
          </a:xfrm>
        </p:spPr>
        <p:txBody>
          <a:bodyPr/>
          <a:lstStyle/>
          <a:p>
            <a:pPr marL="0" indent="0">
              <a:buNone/>
            </a:pPr>
            <a:r>
              <a:rPr lang="tr-TR" dirty="0"/>
              <a:t>(2) Üstün başarı belgesi almaya hak kazanan öğrencilere okulun iftihar listesinde yer verilir.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204864"/>
            <a:ext cx="6336704" cy="4224469"/>
          </a:xfrm>
          <a:prstGeom prst="rect">
            <a:avLst/>
          </a:prstGeom>
        </p:spPr>
      </p:pic>
    </p:spTree>
    <p:extLst>
      <p:ext uri="{BB962C8B-B14F-4D97-AF65-F5344CB8AC3E}">
        <p14:creationId xmlns:p14="http://schemas.microsoft.com/office/powerpoint/2010/main" val="3884549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Onur belgesi ile ödüllendirme</a:t>
            </a:r>
            <a:r>
              <a:rPr lang="tr-TR" dirty="0"/>
              <a:t/>
            </a:r>
            <a:br>
              <a:rPr lang="tr-TR" dirty="0"/>
            </a:br>
            <a:endParaRPr lang="tr-TR" dirty="0"/>
          </a:p>
        </p:txBody>
      </p:sp>
      <p:sp>
        <p:nvSpPr>
          <p:cNvPr id="3" name="İçerik Yer Tutucusu 2"/>
          <p:cNvSpPr>
            <a:spLocks noGrp="1"/>
          </p:cNvSpPr>
          <p:nvPr>
            <p:ph idx="1"/>
          </p:nvPr>
        </p:nvSpPr>
        <p:spPr>
          <a:xfrm>
            <a:off x="872067" y="1591056"/>
            <a:ext cx="7408333" cy="4535107"/>
          </a:xfrm>
        </p:spPr>
        <p:txBody>
          <a:bodyPr>
            <a:normAutofit fontScale="92500" lnSpcReduction="10000"/>
          </a:bodyPr>
          <a:lstStyle/>
          <a:p>
            <a:pPr marL="0" indent="0">
              <a:buNone/>
            </a:pPr>
            <a:r>
              <a:rPr lang="tr-TR" b="1" dirty="0"/>
              <a:t> (1) Okul öğrenci ödül ve disiplin kurulu puan şartına bağlı kalmadan; Okul öğrenci ödül ve disiplin kurulu puan şartına bağlı kalmadan;</a:t>
            </a:r>
            <a:endParaRPr lang="tr-TR" dirty="0"/>
          </a:p>
          <a:p>
            <a:pPr marL="0" indent="0">
              <a:buNone/>
            </a:pPr>
            <a:r>
              <a:rPr lang="tr-TR" b="1" dirty="0"/>
              <a:t>a) </a:t>
            </a:r>
            <a:r>
              <a:rPr lang="tr-TR" b="1" dirty="0" err="1"/>
              <a:t>Türkçe'yi</a:t>
            </a:r>
            <a:r>
              <a:rPr lang="tr-TR" b="1" dirty="0"/>
              <a:t> doğru, güzel ve etkili kullanarak örnek olmak,</a:t>
            </a:r>
            <a:endParaRPr lang="tr-TR" dirty="0"/>
          </a:p>
          <a:p>
            <a:pPr marL="0" indent="0">
              <a:buNone/>
            </a:pPr>
            <a:r>
              <a:rPr lang="tr-TR" b="1" dirty="0"/>
              <a:t>b) Bilimsel projeler ile sosyal etkinliklere katılmak, bu çalışmalarda liderlik yapmak, yapılan etkinliklerde eğitime katkıda bulunmak ve üstün başarı göstermek,</a:t>
            </a:r>
            <a:endParaRPr lang="tr-TR" dirty="0"/>
          </a:p>
          <a:p>
            <a:pPr marL="0" indent="0">
              <a:buNone/>
            </a:pPr>
            <a:r>
              <a:rPr lang="tr-TR" b="1" dirty="0"/>
              <a:t>c) Okul araç-gereç ve donanımları ile çevreyi koruma ve gözetmede davranışlarıyla örnek olmak,</a:t>
            </a:r>
            <a:endParaRPr lang="tr-TR" dirty="0"/>
          </a:p>
          <a:p>
            <a:pPr marL="0" indent="0">
              <a:buNone/>
            </a:pPr>
            <a:r>
              <a:rPr lang="tr-TR" b="1" dirty="0"/>
              <a:t>ç) Görgü kurallarına uymada ve insan ilişkilerinde örnek olmak,</a:t>
            </a:r>
            <a:endParaRPr lang="tr-TR" dirty="0"/>
          </a:p>
          <a:p>
            <a:pPr marL="0" indent="0">
              <a:buNone/>
            </a:pPr>
            <a:r>
              <a:rPr lang="tr-TR" b="1" dirty="0"/>
              <a:t>d) Trafik kurallarına uymada örnek davranışlar sergilemek,</a:t>
            </a:r>
            <a:endParaRPr lang="tr-TR" dirty="0"/>
          </a:p>
          <a:p>
            <a:pPr marL="0" indent="0">
              <a:buNone/>
            </a:pPr>
            <a:r>
              <a:rPr lang="tr-TR" b="1" dirty="0"/>
              <a:t>e) Bilişim araçlarını kullanmada iyi örnek olacak davranışlar sergilemek,</a:t>
            </a:r>
            <a:endParaRPr lang="tr-TR" dirty="0"/>
          </a:p>
          <a:p>
            <a:pPr marL="0" indent="0">
              <a:buNone/>
            </a:pPr>
            <a:r>
              <a:rPr lang="tr-TR" b="1" dirty="0"/>
              <a:t>f) Okula ve derslere düzenli olarak gelmek, bu yönde arkadaşlarına iyi örnek olmak</a:t>
            </a:r>
            <a:r>
              <a:rPr lang="tr-TR" b="1" dirty="0" smtClean="0"/>
              <a:t>,</a:t>
            </a:r>
            <a:endParaRPr lang="tr-TR" dirty="0"/>
          </a:p>
        </p:txBody>
      </p:sp>
    </p:spTree>
    <p:extLst>
      <p:ext uri="{BB962C8B-B14F-4D97-AF65-F5344CB8AC3E}">
        <p14:creationId xmlns:p14="http://schemas.microsoft.com/office/powerpoint/2010/main" val="3823032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Onur belgesi ile ödüllendirme</a:t>
            </a:r>
            <a:r>
              <a:rPr lang="tr-TR" dirty="0"/>
              <a:t/>
            </a:r>
            <a:br>
              <a:rPr lang="tr-TR" dirty="0"/>
            </a:br>
            <a:endParaRPr lang="tr-TR" dirty="0"/>
          </a:p>
        </p:txBody>
      </p:sp>
      <p:sp>
        <p:nvSpPr>
          <p:cNvPr id="3" name="İçerik Yer Tutucusu 2"/>
          <p:cNvSpPr>
            <a:spLocks noGrp="1"/>
          </p:cNvSpPr>
          <p:nvPr>
            <p:ph idx="1"/>
          </p:nvPr>
        </p:nvSpPr>
        <p:spPr>
          <a:xfrm>
            <a:off x="872067" y="1268760"/>
            <a:ext cx="7408333" cy="5328592"/>
          </a:xfrm>
        </p:spPr>
        <p:txBody>
          <a:bodyPr>
            <a:normAutofit/>
          </a:bodyPr>
          <a:lstStyle/>
          <a:p>
            <a:pPr marL="0" indent="0">
              <a:buNone/>
            </a:pPr>
            <a:r>
              <a:rPr lang="tr-TR" b="1" dirty="0"/>
              <a:t>g) Yaşlı, yetim, öksüz, güçsüz, engelli ve benzeri durumda olanlara yardım amacıyla yürütülen toplum hizmetlerinde görev </a:t>
            </a:r>
            <a:r>
              <a:rPr lang="tr-TR" b="1" dirty="0" smtClean="0"/>
              <a:t>almak</a:t>
            </a:r>
          </a:p>
          <a:p>
            <a:pPr marL="0" indent="0">
              <a:buNone/>
            </a:pPr>
            <a:r>
              <a:rPr lang="tr-TR" b="1" dirty="0" smtClean="0"/>
              <a:t>ğ</a:t>
            </a:r>
            <a:r>
              <a:rPr lang="tr-TR" b="1" dirty="0"/>
              <a:t>) Alınan sağlık ve güvenlik tedbirlerine uyarak konuyla ilgili örnek davranışlar sergilemek gibi davranışlardan örnek oluşturacak bir ya da birkaçını gösteren davranış puanı indirilmemiş öğrencileri; öğretim yılı içinde herhangi bir ödül alıp almadığına bakılmaksızın öğrenci, öğretmen veya okul yönetiminin teklifi, onur kurulunun uygun görüşü doğrultusunda onur belgesiyle ödüllendirir</a:t>
            </a:r>
            <a:r>
              <a:rPr lang="tr-TR" b="1" dirty="0" smtClean="0"/>
              <a:t>.</a:t>
            </a:r>
          </a:p>
          <a:p>
            <a:pPr marL="0" indent="0">
              <a:buNone/>
            </a:pPr>
            <a:endParaRPr lang="tr-TR" b="1" dirty="0"/>
          </a:p>
          <a:p>
            <a:pPr marL="0" indent="0">
              <a:buNone/>
            </a:pPr>
            <a:r>
              <a:rPr lang="tr-TR" b="1" dirty="0" smtClean="0"/>
              <a:t> </a:t>
            </a:r>
            <a:r>
              <a:rPr lang="tr-TR" b="1" dirty="0"/>
              <a:t>Bir öğretim yılı içinde iki ve daha fazla onur belgesi alan öğrencilere okulun onur listesinde yer verilir. </a:t>
            </a:r>
            <a:endParaRPr lang="tr-TR" b="1" dirty="0" smtClean="0"/>
          </a:p>
          <a:p>
            <a:pPr marL="0" indent="0">
              <a:buNone/>
            </a:pPr>
            <a:endParaRPr lang="tr-TR" dirty="0"/>
          </a:p>
        </p:txBody>
      </p:sp>
    </p:spTree>
    <p:extLst>
      <p:ext uri="{BB962C8B-B14F-4D97-AF65-F5344CB8AC3E}">
        <p14:creationId xmlns:p14="http://schemas.microsoft.com/office/powerpoint/2010/main" val="3104354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0" indent="0"/>
            <a:r>
              <a:rPr lang="tr-TR" dirty="0" smtClean="0"/>
              <a:t>Atatürk inkılâp ve ilkelerine bağlı kalmaları ve bunları korumaları,</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32856"/>
            <a:ext cx="4330700" cy="4013200"/>
          </a:xfrm>
          <a:prstGeom prst="rect">
            <a:avLst/>
          </a:prstGeom>
        </p:spPr>
      </p:pic>
    </p:spTree>
    <p:extLst>
      <p:ext uri="{BB962C8B-B14F-4D97-AF65-F5344CB8AC3E}">
        <p14:creationId xmlns:p14="http://schemas.microsoft.com/office/powerpoint/2010/main" val="3961369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85267"/>
            <a:ext cx="8064896" cy="6487465"/>
          </a:xfrm>
          <a:prstGeom prst="rect">
            <a:avLst/>
          </a:prstGeom>
        </p:spPr>
      </p:pic>
    </p:spTree>
    <p:extLst>
      <p:ext uri="{BB962C8B-B14F-4D97-AF65-F5344CB8AC3E}">
        <p14:creationId xmlns:p14="http://schemas.microsoft.com/office/powerpoint/2010/main" val="1238560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dirty="0"/>
              <a:t>Ayrıca öğretmenler kurulu, ders yılı başında yukarıda belirtilen davranışların dışında da onur belgesiyle ödüllendirilebilecek davranışları belirler. Belirlenen davranışlar okul yönetimince onur kurulu ile okul öğrenci ödül ve disiplin kuruluna bildirilir.</a:t>
            </a:r>
          </a:p>
        </p:txBody>
      </p:sp>
    </p:spTree>
    <p:extLst>
      <p:ext uri="{BB962C8B-B14F-4D97-AF65-F5344CB8AC3E}">
        <p14:creationId xmlns:p14="http://schemas.microsoft.com/office/powerpoint/2010/main" val="3301437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Ödül takdirinde dikkat edilecek hususlar ve ödüllerin verilmesi </a:t>
            </a:r>
            <a:endParaRPr lang="tr-TR" dirty="0"/>
          </a:p>
        </p:txBody>
      </p:sp>
      <p:sp>
        <p:nvSpPr>
          <p:cNvPr id="3" name="İçerik Yer Tutucusu 2"/>
          <p:cNvSpPr>
            <a:spLocks noGrp="1"/>
          </p:cNvSpPr>
          <p:nvPr>
            <p:ph idx="1"/>
          </p:nvPr>
        </p:nvSpPr>
        <p:spPr>
          <a:xfrm>
            <a:off x="690858" y="1700808"/>
            <a:ext cx="8424935" cy="5328592"/>
          </a:xfrm>
        </p:spPr>
        <p:txBody>
          <a:bodyPr>
            <a:normAutofit/>
          </a:bodyPr>
          <a:lstStyle/>
          <a:p>
            <a:pPr marL="0" indent="0">
              <a:buNone/>
            </a:pPr>
            <a:r>
              <a:rPr lang="tr-TR" b="1" dirty="0" smtClean="0"/>
              <a:t>(</a:t>
            </a:r>
            <a:r>
              <a:rPr lang="tr-TR" b="1" dirty="0"/>
              <a:t>1) Ödül takdir edilirken öğrencinin</a:t>
            </a:r>
            <a:r>
              <a:rPr lang="tr-TR" b="1" dirty="0" smtClean="0"/>
              <a:t>;</a:t>
            </a:r>
          </a:p>
          <a:p>
            <a:pPr marL="581343" lvl="2" indent="0">
              <a:buNone/>
            </a:pPr>
            <a:r>
              <a:rPr lang="tr-TR" b="1" dirty="0" smtClean="0"/>
              <a:t>a</a:t>
            </a:r>
            <a:r>
              <a:rPr lang="tr-TR" b="1" dirty="0"/>
              <a:t>) Okul içindeki ve dışındaki genel durumu, </a:t>
            </a:r>
            <a:endParaRPr lang="tr-TR" b="1" dirty="0" smtClean="0"/>
          </a:p>
          <a:p>
            <a:pPr marL="581343" lvl="2" indent="0">
              <a:buNone/>
            </a:pPr>
            <a:r>
              <a:rPr lang="tr-TR" b="1" dirty="0" smtClean="0"/>
              <a:t>b</a:t>
            </a:r>
            <a:r>
              <a:rPr lang="tr-TR" b="1" dirty="0"/>
              <a:t>) Ders ve ders dışı faaliyetlerdeki başarısı, </a:t>
            </a:r>
          </a:p>
          <a:p>
            <a:pPr marL="581343" lvl="2" indent="0">
              <a:buNone/>
            </a:pPr>
            <a:r>
              <a:rPr lang="tr-TR" b="1" dirty="0"/>
              <a:t>c) Davranışının niteliği, önemi ve çevresine örnek olup olmadığı gibi hususlar göz önünde bulundurulur. </a:t>
            </a:r>
            <a:endParaRPr lang="tr-TR" b="1" dirty="0" smtClean="0"/>
          </a:p>
          <a:p>
            <a:pPr marL="581343" lvl="2" indent="0">
              <a:buNone/>
            </a:pPr>
            <a:endParaRPr lang="tr-TR" b="1" dirty="0" smtClean="0"/>
          </a:p>
          <a:p>
            <a:pPr marL="0" indent="0">
              <a:buNone/>
            </a:pPr>
            <a:r>
              <a:rPr lang="tr-TR" b="1" dirty="0" smtClean="0"/>
              <a:t>(</a:t>
            </a:r>
            <a:r>
              <a:rPr lang="tr-TR" b="1" dirty="0"/>
              <a:t>2) Ödül belgeleri; öğrenci, veli, öğretmen ve yöneticilerin katıldığı bir ortamda törenle öğrencilere ya da velilerine verilir</a:t>
            </a:r>
            <a:r>
              <a:rPr lang="tr-TR" b="1" dirty="0" smtClean="0"/>
              <a:t>.</a:t>
            </a:r>
          </a:p>
          <a:p>
            <a:pPr marL="0" indent="0">
              <a:buNone/>
            </a:pPr>
            <a:endParaRPr lang="tr-TR" b="1" dirty="0" smtClean="0"/>
          </a:p>
          <a:p>
            <a:pPr marL="0" indent="0">
              <a:buNone/>
            </a:pPr>
            <a:r>
              <a:rPr lang="tr-TR" b="1" dirty="0" smtClean="0"/>
              <a:t> </a:t>
            </a:r>
            <a:r>
              <a:rPr lang="tr-TR" b="1" dirty="0"/>
              <a:t>(3) Onur ve iftihar listeleri, ders kesiminde okul yönetiminin uygun göreceği bir günde öğrencilerin huzurunda, ayrı ayrı okunur ve daha sonra okulda herkesin görebileceği bir yere fotoğraflı olarak takip eden ders yılı süresince ayrı ayrı asılır. </a:t>
            </a:r>
            <a:endParaRPr lang="tr-TR" dirty="0"/>
          </a:p>
        </p:txBody>
      </p:sp>
    </p:spTree>
    <p:extLst>
      <p:ext uri="{BB962C8B-B14F-4D97-AF65-F5344CB8AC3E}">
        <p14:creationId xmlns:p14="http://schemas.microsoft.com/office/powerpoint/2010/main" val="357657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Disiplin cezaları</a:t>
            </a:r>
            <a:r>
              <a:rPr lang="tr-TR" dirty="0"/>
              <a:t/>
            </a:r>
            <a:br>
              <a:rPr lang="tr-TR" dirty="0"/>
            </a:br>
            <a:endParaRPr lang="tr-TR" dirty="0"/>
          </a:p>
        </p:txBody>
      </p:sp>
      <p:sp>
        <p:nvSpPr>
          <p:cNvPr id="3" name="İçerik Yer Tutucusu 2"/>
          <p:cNvSpPr>
            <a:spLocks noGrp="1"/>
          </p:cNvSpPr>
          <p:nvPr>
            <p:ph idx="1"/>
          </p:nvPr>
        </p:nvSpPr>
        <p:spPr>
          <a:xfrm>
            <a:off x="539552" y="1268760"/>
            <a:ext cx="8229600" cy="5589240"/>
          </a:xfrm>
        </p:spPr>
        <p:txBody>
          <a:bodyPr>
            <a:normAutofit/>
          </a:bodyPr>
          <a:lstStyle/>
          <a:p>
            <a:pPr marL="0" indent="0">
              <a:buNone/>
            </a:pPr>
            <a:r>
              <a:rPr lang="tr-TR" dirty="0" smtClean="0"/>
              <a:t>(1)Öğrencilere</a:t>
            </a:r>
            <a:r>
              <a:rPr lang="tr-TR" dirty="0"/>
              <a:t>, disiplin cezasını gerektiren davranış ve fiillerinin niteliklerine göre</a:t>
            </a:r>
            <a:r>
              <a:rPr lang="tr-TR" dirty="0" smtClean="0"/>
              <a:t>;</a:t>
            </a:r>
          </a:p>
          <a:p>
            <a:pPr marL="0" indent="0">
              <a:buNone/>
            </a:pPr>
            <a:endParaRPr lang="tr-TR" dirty="0" smtClean="0"/>
          </a:p>
          <a:p>
            <a:pPr marL="301943" lvl="1" indent="0">
              <a:buNone/>
            </a:pPr>
            <a:r>
              <a:rPr lang="tr-TR" dirty="0" smtClean="0"/>
              <a:t>a</a:t>
            </a:r>
            <a:r>
              <a:rPr lang="tr-TR" dirty="0"/>
              <a:t>) </a:t>
            </a:r>
            <a:r>
              <a:rPr lang="tr-TR" dirty="0" smtClean="0"/>
              <a:t>Kınama,</a:t>
            </a:r>
          </a:p>
          <a:p>
            <a:pPr marL="301943" lvl="1" indent="0">
              <a:buNone/>
            </a:pPr>
            <a:r>
              <a:rPr lang="tr-TR" dirty="0" smtClean="0"/>
              <a:t>b</a:t>
            </a:r>
            <a:r>
              <a:rPr lang="tr-TR" dirty="0"/>
              <a:t>) Okuldan kısa süreli uzaklaştırma, </a:t>
            </a:r>
            <a:endParaRPr lang="tr-TR" dirty="0" smtClean="0"/>
          </a:p>
          <a:p>
            <a:pPr marL="301943" lvl="1" indent="0">
              <a:buNone/>
            </a:pPr>
            <a:r>
              <a:rPr lang="tr-TR" dirty="0" smtClean="0"/>
              <a:t>c</a:t>
            </a:r>
            <a:r>
              <a:rPr lang="tr-TR" dirty="0"/>
              <a:t>) Okul değiştirme, </a:t>
            </a:r>
            <a:endParaRPr lang="tr-TR" dirty="0" smtClean="0"/>
          </a:p>
          <a:p>
            <a:pPr marL="301943" lvl="1" indent="0">
              <a:buNone/>
            </a:pPr>
            <a:r>
              <a:rPr lang="tr-TR" dirty="0" smtClean="0"/>
              <a:t>ç</a:t>
            </a:r>
            <a:r>
              <a:rPr lang="tr-TR" dirty="0"/>
              <a:t>) Örgün eğitim dışına çıkarma cezalarından biri verilir</a:t>
            </a:r>
            <a:r>
              <a:rPr lang="tr-TR" dirty="0" smtClean="0"/>
              <a:t>.</a:t>
            </a:r>
          </a:p>
          <a:p>
            <a:pPr marL="301943" lvl="1" indent="0">
              <a:buNone/>
            </a:pPr>
            <a:endParaRPr lang="tr-TR" dirty="0" smtClean="0"/>
          </a:p>
          <a:p>
            <a:pPr marL="0" indent="0">
              <a:buNone/>
            </a:pPr>
            <a:r>
              <a:rPr lang="tr-TR" dirty="0" smtClean="0"/>
              <a:t> </a:t>
            </a:r>
            <a:r>
              <a:rPr lang="tr-TR" dirty="0"/>
              <a:t>(2) Disipline konu olan olaylar okul öğrenci ödül ve disiplin kurulunda görüşülüp karara bağlandıktan sonra; </a:t>
            </a:r>
            <a:endParaRPr lang="tr-TR" dirty="0" smtClean="0"/>
          </a:p>
          <a:p>
            <a:pPr marL="0" indent="0">
              <a:buNone/>
            </a:pPr>
            <a:endParaRPr lang="tr-TR" dirty="0" smtClean="0"/>
          </a:p>
          <a:p>
            <a:pPr marL="301943" lvl="1" indent="0">
              <a:buNone/>
            </a:pPr>
            <a:r>
              <a:rPr lang="tr-TR" dirty="0" smtClean="0"/>
              <a:t>a) Kınama </a:t>
            </a:r>
            <a:r>
              <a:rPr lang="tr-TR" dirty="0"/>
              <a:t>ve okuldan kısa süreli uzaklaştırma cezaları okul müdürünün</a:t>
            </a:r>
            <a:r>
              <a:rPr lang="tr-TR" dirty="0" smtClean="0"/>
              <a:t>,</a:t>
            </a:r>
          </a:p>
          <a:p>
            <a:pPr marL="301943" lvl="1" indent="0">
              <a:buNone/>
            </a:pPr>
            <a:r>
              <a:rPr lang="tr-TR" dirty="0" smtClean="0"/>
              <a:t>b</a:t>
            </a:r>
            <a:r>
              <a:rPr lang="tr-TR" dirty="0"/>
              <a:t>) Okul değiştirme cezası, ilçe öğrenci disiplin kurulunun, </a:t>
            </a:r>
            <a:endParaRPr lang="tr-TR" dirty="0" smtClean="0"/>
          </a:p>
          <a:p>
            <a:pPr marL="301943" lvl="1" indent="0">
              <a:buNone/>
            </a:pPr>
            <a:r>
              <a:rPr lang="tr-TR" dirty="0" smtClean="0"/>
              <a:t>c</a:t>
            </a:r>
            <a:r>
              <a:rPr lang="tr-TR" dirty="0"/>
              <a:t>) Örgün eğitim dışına çıkarma cezası, il öğrenci disiplin kurulunun, onayından sonra uygulanır. </a:t>
            </a:r>
          </a:p>
        </p:txBody>
      </p:sp>
    </p:spTree>
    <p:extLst>
      <p:ext uri="{BB962C8B-B14F-4D97-AF65-F5344CB8AC3E}">
        <p14:creationId xmlns:p14="http://schemas.microsoft.com/office/powerpoint/2010/main" val="4157029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t>Disiplin cezasını gerektiren davranışlar</a:t>
            </a:r>
            <a:r>
              <a:rPr lang="tr-TR" dirty="0"/>
              <a:t/>
            </a:r>
            <a:br>
              <a:rPr lang="tr-TR" dirty="0"/>
            </a:br>
            <a:endParaRPr lang="tr-TR" dirty="0"/>
          </a:p>
        </p:txBody>
      </p:sp>
      <p:sp>
        <p:nvSpPr>
          <p:cNvPr id="3" name="İçerik Yer Tutucusu 2"/>
          <p:cNvSpPr>
            <a:spLocks noGrp="1"/>
          </p:cNvSpPr>
          <p:nvPr>
            <p:ph idx="1"/>
          </p:nvPr>
        </p:nvSpPr>
        <p:spPr>
          <a:xfrm>
            <a:off x="457200" y="1124744"/>
            <a:ext cx="8229600" cy="5256583"/>
          </a:xfrm>
        </p:spPr>
        <p:txBody>
          <a:bodyPr>
            <a:normAutofit fontScale="40000" lnSpcReduction="20000"/>
          </a:bodyPr>
          <a:lstStyle/>
          <a:p>
            <a:pPr marL="0" indent="0">
              <a:buNone/>
            </a:pPr>
            <a:r>
              <a:rPr lang="tr-TR" sz="8400" dirty="0" smtClean="0">
                <a:solidFill>
                  <a:srgbClr val="FF0000"/>
                </a:solidFill>
              </a:rPr>
              <a:t>Kınama </a:t>
            </a:r>
            <a:r>
              <a:rPr lang="tr-TR" sz="8400" dirty="0">
                <a:solidFill>
                  <a:srgbClr val="FF0000"/>
                </a:solidFill>
              </a:rPr>
              <a:t>cezasını gerektiren davranışlar;</a:t>
            </a:r>
          </a:p>
          <a:p>
            <a:pPr marL="0" indent="0">
              <a:buNone/>
            </a:pPr>
            <a:r>
              <a:rPr lang="tr-TR" sz="4200" dirty="0"/>
              <a:t>1) Okulu, okulun eşyasını ve çevresini kirletmek,</a:t>
            </a:r>
          </a:p>
          <a:p>
            <a:pPr marL="0" indent="0">
              <a:buNone/>
            </a:pPr>
            <a:r>
              <a:rPr lang="tr-TR" sz="4200" dirty="0"/>
              <a:t>2) Yönetici, öğretmen veya eğitici personel tarafından verilen görevleri yapmamak,</a:t>
            </a:r>
          </a:p>
          <a:p>
            <a:pPr marL="0" indent="0">
              <a:buNone/>
            </a:pPr>
            <a:r>
              <a:rPr lang="tr-TR" sz="4200" dirty="0"/>
              <a:t>3) Kılık-kıyafete ilişkin mevzuat hükümlerine uymamak,</a:t>
            </a:r>
          </a:p>
          <a:p>
            <a:pPr marL="0" indent="0">
              <a:buNone/>
            </a:pPr>
            <a:r>
              <a:rPr lang="tr-TR" sz="4200" dirty="0"/>
              <a:t>4) Tütün ve tütün mamullerini bulundurmak veya içmek,</a:t>
            </a:r>
          </a:p>
          <a:p>
            <a:pPr marL="0" indent="0">
              <a:buNone/>
            </a:pPr>
            <a:r>
              <a:rPr lang="tr-TR" sz="4200" dirty="0"/>
              <a:t>5) Başkasına ait eşyayı izinsiz almak veya kullanmak,</a:t>
            </a:r>
          </a:p>
          <a:p>
            <a:pPr marL="0" indent="0">
              <a:buNone/>
            </a:pPr>
            <a:r>
              <a:rPr lang="tr-TR" sz="4200" dirty="0"/>
              <a:t>6) Dersle ilgili araç-gereci yanında bulundurmamak, bulundurulması yönündeki uyarılara aldırmamak, sahip olmasına rağmen ders araç-gerecini kullanmamayı alışkanlık hâline getirmek,</a:t>
            </a:r>
          </a:p>
          <a:p>
            <a:pPr marL="0" indent="0">
              <a:buNone/>
            </a:pPr>
            <a:r>
              <a:rPr lang="tr-TR" sz="4200" dirty="0"/>
              <a:t>7) Yalan söylemek,</a:t>
            </a:r>
          </a:p>
          <a:p>
            <a:pPr marL="0" indent="0">
              <a:buNone/>
            </a:pPr>
            <a:r>
              <a:rPr lang="tr-TR" sz="4200" dirty="0"/>
              <a:t>8) Okula geldiği hâlde özürsüz olarak derslere, uygulamalara, etütlere, törenlere ve diğer sosyal etkinliklere geç katılmak veya erken ayrılmak,</a:t>
            </a:r>
          </a:p>
          <a:p>
            <a:pPr marL="0" indent="0">
              <a:buNone/>
            </a:pPr>
            <a:r>
              <a:rPr lang="tr-TR" sz="4200" dirty="0"/>
              <a:t>9) Okul kütüphanesi, laboratuvar , atölye, pansiyon, spor yurdu veya diğer bölümlerden aldığı kitap, araç-gereç ve malzemeyi zamanında vermemek, eksik vermek veya kötü kullanmak,</a:t>
            </a:r>
          </a:p>
          <a:p>
            <a:pPr marL="0" indent="0">
              <a:buNone/>
            </a:pPr>
            <a:r>
              <a:rPr lang="tr-TR" sz="4200" dirty="0"/>
              <a:t>10) Okul içinde veya dışında okulun personeli ile diğer kişilere karşı kaba ve saygısız davranmak,</a:t>
            </a:r>
          </a:p>
          <a:p>
            <a:pPr marL="0" indent="0">
              <a:buNone/>
            </a:pPr>
            <a:endParaRPr lang="tr-TR" dirty="0"/>
          </a:p>
        </p:txBody>
      </p:sp>
    </p:spTree>
    <p:extLst>
      <p:ext uri="{BB962C8B-B14F-4D97-AF65-F5344CB8AC3E}">
        <p14:creationId xmlns:p14="http://schemas.microsoft.com/office/powerpoint/2010/main" val="2019787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67544" y="116632"/>
            <a:ext cx="8229600" cy="1143000"/>
          </a:xfrm>
        </p:spPr>
        <p:txBody>
          <a:bodyPr>
            <a:normAutofit fontScale="90000"/>
          </a:bodyPr>
          <a:lstStyle/>
          <a:p>
            <a:pPr marL="0" indent="0"/>
            <a:r>
              <a:rPr lang="tr-TR" dirty="0">
                <a:solidFill>
                  <a:srgbClr val="FF0000"/>
                </a:solidFill>
              </a:rPr>
              <a:t>Kınama cezasını gerektiren davranışlar;</a:t>
            </a:r>
          </a:p>
        </p:txBody>
      </p:sp>
      <p:sp>
        <p:nvSpPr>
          <p:cNvPr id="3" name="İçerik Yer Tutucusu 2"/>
          <p:cNvSpPr>
            <a:spLocks noGrp="1"/>
          </p:cNvSpPr>
          <p:nvPr>
            <p:ph idx="1"/>
          </p:nvPr>
        </p:nvSpPr>
        <p:spPr>
          <a:xfrm>
            <a:off x="467544" y="1268761"/>
            <a:ext cx="8229600" cy="5256584"/>
          </a:xfrm>
        </p:spPr>
        <p:txBody>
          <a:bodyPr>
            <a:normAutofit fontScale="92500" lnSpcReduction="10000"/>
          </a:bodyPr>
          <a:lstStyle/>
          <a:p>
            <a:pPr marL="0" indent="0">
              <a:buNone/>
            </a:pPr>
            <a:r>
              <a:rPr lang="tr-TR" dirty="0"/>
              <a:t>11) Dersin ve ders dışı faaliyetlerin akışını ve düzenini bozacak davranışlarda bulunmak,</a:t>
            </a:r>
          </a:p>
          <a:p>
            <a:pPr marL="0" indent="0">
              <a:buNone/>
            </a:pPr>
            <a:r>
              <a:rPr lang="tr-TR" dirty="0"/>
              <a:t>12) Kopya çekmek veya çekilmesine yardımcı olmak,</a:t>
            </a:r>
          </a:p>
          <a:p>
            <a:pPr marL="0" indent="0">
              <a:buNone/>
            </a:pPr>
            <a:r>
              <a:rPr lang="tr-TR" dirty="0"/>
              <a:t>13) Yatılı okullarda gece izinsiz ve özürsüz pansiyon dışına çıkmak veya dışarıda kalmak, izin süresini özürsüz olarak uzatmak,</a:t>
            </a:r>
          </a:p>
          <a:p>
            <a:pPr marL="0" indent="0">
              <a:buNone/>
            </a:pPr>
            <a:r>
              <a:rPr lang="tr-TR" dirty="0"/>
              <a:t>14) Yasaklanmış, müstehcen yayınları okula ve okula bağlı yerlere sokmak veya yanında bulundurmak,</a:t>
            </a:r>
          </a:p>
          <a:p>
            <a:pPr marL="0" indent="0">
              <a:buNone/>
            </a:pPr>
            <a:r>
              <a:rPr lang="tr-TR" dirty="0"/>
              <a:t>15) Okul yetkililerinin ve disiplin kurulunun çağrılarına uymamak ve çağrı yazılarını almaktan kaçınmak,</a:t>
            </a:r>
          </a:p>
          <a:p>
            <a:pPr marL="0" indent="0">
              <a:buNone/>
            </a:pPr>
            <a:r>
              <a:rPr lang="tr-TR" dirty="0"/>
              <a:t>16) Üzerinde kumar oynamaya yarayan araç-gereç bulundurmak,</a:t>
            </a:r>
          </a:p>
          <a:p>
            <a:pPr marL="0" indent="0">
              <a:buNone/>
            </a:pPr>
            <a:r>
              <a:rPr lang="tr-TR" dirty="0"/>
              <a:t>17) Okulca istenen kişisel veya ailesi ile ilgili bilgileri okula geç bildirmek, yanlış bildirmek veya bildirmemek,</a:t>
            </a:r>
          </a:p>
          <a:p>
            <a:pPr marL="0" indent="0">
              <a:buNone/>
            </a:pPr>
            <a:r>
              <a:rPr lang="tr-TR" dirty="0"/>
              <a:t>18) Bilişim araçlarını, okul yönetimi ile öğretmenin bilgisi ve izni dışında konuşma yaparak, ses ve görüntü alarak, mesaj ve e-mail göndererek, bunları arkadaşlarıyla paylaşarak eğitim-öğretimi olumsuz yönde etkileyecek şekilde kullanmak,</a:t>
            </a:r>
          </a:p>
          <a:p>
            <a:endParaRPr lang="tr-TR" dirty="0"/>
          </a:p>
        </p:txBody>
      </p:sp>
    </p:spTree>
    <p:extLst>
      <p:ext uri="{BB962C8B-B14F-4D97-AF65-F5344CB8AC3E}">
        <p14:creationId xmlns:p14="http://schemas.microsoft.com/office/powerpoint/2010/main" val="2559608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FF0000"/>
                </a:solidFill>
              </a:rPr>
              <a:t>Okuldan kısa süreli uzaklaştırma cezasını gerektiren davranışlar;</a:t>
            </a:r>
          </a:p>
        </p:txBody>
      </p:sp>
      <p:sp>
        <p:nvSpPr>
          <p:cNvPr id="3" name="İçerik Yer Tutucusu 2"/>
          <p:cNvSpPr>
            <a:spLocks noGrp="1"/>
          </p:cNvSpPr>
          <p:nvPr>
            <p:ph idx="1"/>
          </p:nvPr>
        </p:nvSpPr>
        <p:spPr>
          <a:xfrm>
            <a:off x="457200" y="1600200"/>
            <a:ext cx="8229600" cy="4709120"/>
          </a:xfrm>
        </p:spPr>
        <p:txBody>
          <a:bodyPr>
            <a:normAutofit fontScale="92500" lnSpcReduction="20000"/>
          </a:bodyPr>
          <a:lstStyle/>
          <a:p>
            <a:pPr marL="0" indent="0">
              <a:buNone/>
            </a:pPr>
            <a:r>
              <a:rPr lang="tr-TR" dirty="0"/>
              <a:t>1) Kişilere, arkadaşlarına söz ve davranışlarla sarkıntılık, hakaret ve iftira etmek veya ahlak kuralları ile bağdaşmayan davranışlarda bulunmak ya da başkalarını bu gibi davranışlara kışkırtmak,</a:t>
            </a:r>
          </a:p>
          <a:p>
            <a:pPr marL="0" indent="0">
              <a:buNone/>
            </a:pPr>
            <a:r>
              <a:rPr lang="tr-TR" dirty="0"/>
              <a:t>2) Kişileri veya grupları dil, ırk, cinsiyet, siyasi düşünce, felsefi ve dini inançlarına göre ayırmayı , kınamayı, kötülemeyi amaçlayan davranışlarda bulunmak veya ayrımcılığı körükleyici semboller taşımak,</a:t>
            </a:r>
          </a:p>
          <a:p>
            <a:pPr marL="0" indent="0">
              <a:buNone/>
            </a:pPr>
            <a:r>
              <a:rPr lang="tr-TR" dirty="0"/>
              <a:t>3) İzinsiz gösteri veya toplantı düzenlemek, bu tür gösteri veya toplantılara katılmak ve bu amaçla yapılan etkinliklerde bulunmak,</a:t>
            </a:r>
          </a:p>
          <a:p>
            <a:pPr marL="0" indent="0">
              <a:buNone/>
            </a:pPr>
            <a:r>
              <a:rPr lang="tr-TR" dirty="0"/>
              <a:t>4) Her türlü ortamda kumar oynamak veya oynatmak,</a:t>
            </a:r>
          </a:p>
          <a:p>
            <a:pPr marL="0" indent="0">
              <a:buNone/>
            </a:pPr>
            <a:r>
              <a:rPr lang="tr-TR" dirty="0"/>
              <a:t>5) Öğretmen, eğitici personel veya okul yönetimince verilen görevlerin yapılmasına engel olmak,</a:t>
            </a:r>
          </a:p>
          <a:p>
            <a:pPr marL="0" indent="0">
              <a:buNone/>
            </a:pPr>
            <a:r>
              <a:rPr lang="tr-TR" dirty="0"/>
              <a:t>6) Öğretmenlere, eğitici personele, yöneticilere, memurlara, diğer görevliler ile ziyaretçilere hakaret etmek, karşı gelmek ve görevlerini yapmalarına engel olmak,</a:t>
            </a:r>
          </a:p>
          <a:p>
            <a:pPr marL="0" indent="0">
              <a:buNone/>
            </a:pPr>
            <a:r>
              <a:rPr lang="tr-TR" dirty="0"/>
              <a:t>7) Yasaklanmış veya müstehcen yayın, kitap, dergi, broşür, gazete, bildiri, beyanname, ilan ve benzerlerini dağıtmak, duvarlara ve diğer yerlere asmak, yapıştırmak, yazmak, okul araç-gerecini ve eklentilerini bu amaçlar için kullanmak,</a:t>
            </a:r>
          </a:p>
          <a:p>
            <a:endParaRPr lang="tr-TR" dirty="0"/>
          </a:p>
        </p:txBody>
      </p:sp>
    </p:spTree>
    <p:extLst>
      <p:ext uri="{BB962C8B-B14F-4D97-AF65-F5344CB8AC3E}">
        <p14:creationId xmlns:p14="http://schemas.microsoft.com/office/powerpoint/2010/main" val="19361699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FF0000"/>
                </a:solidFill>
              </a:rPr>
              <a:t>Okuldan kısa süreli uzaklaştırma cezasını gerektiren davranışlar;</a:t>
            </a:r>
            <a:endParaRPr lang="tr-TR" dirty="0"/>
          </a:p>
        </p:txBody>
      </p:sp>
      <p:sp>
        <p:nvSpPr>
          <p:cNvPr id="3" name="İçerik Yer Tutucusu 2"/>
          <p:cNvSpPr>
            <a:spLocks noGrp="1"/>
          </p:cNvSpPr>
          <p:nvPr>
            <p:ph idx="1"/>
          </p:nvPr>
        </p:nvSpPr>
        <p:spPr>
          <a:xfrm>
            <a:off x="872067" y="2060848"/>
            <a:ext cx="7408333" cy="4065315"/>
          </a:xfrm>
        </p:spPr>
        <p:txBody>
          <a:bodyPr>
            <a:normAutofit fontScale="85000" lnSpcReduction="10000"/>
          </a:bodyPr>
          <a:lstStyle/>
          <a:p>
            <a:pPr marL="0" indent="0">
              <a:buNone/>
            </a:pPr>
            <a:r>
              <a:rPr lang="tr-TR" dirty="0"/>
              <a:t>8) Bilişim araçları ile yönetici, öğretmen, eğitici personel, memur, diğer görevliler ve ziyaretçiler ile öğrencileri rahatsız edici davranışlarda bulunmak,</a:t>
            </a:r>
          </a:p>
          <a:p>
            <a:pPr marL="0" indent="0">
              <a:buNone/>
            </a:pPr>
            <a:r>
              <a:rPr lang="tr-TR" dirty="0"/>
              <a:t>9) Derslere, etütlere, atölye, laboratuvar ve mesleki eğitim alanları ile okulun faaliyetlerine geç gelmeyi veya erken ayrılmayı alışkanlık hâline getirmek,</a:t>
            </a:r>
          </a:p>
          <a:p>
            <a:pPr marL="0" indent="0">
              <a:buNone/>
            </a:pPr>
            <a:r>
              <a:rPr lang="tr-TR" dirty="0"/>
              <a:t>10) Kavga, darp etmek ve yaralama olaylarına karışmak,</a:t>
            </a:r>
          </a:p>
          <a:p>
            <a:pPr marL="0" indent="0">
              <a:buNone/>
            </a:pPr>
            <a:r>
              <a:rPr lang="tr-TR" dirty="0"/>
              <a:t>11) Öğrencilerin bulunmaması gereken yerlere gitmeyi alışkanlık hâline getirmek ve arkadaşlarını böyle yerlere gitmeye zorlamak,</a:t>
            </a:r>
          </a:p>
          <a:p>
            <a:pPr marL="0" indent="0">
              <a:buNone/>
            </a:pPr>
            <a:r>
              <a:rPr lang="tr-TR" dirty="0"/>
              <a:t>12) Okul binası, eklenti ve donanımlarına, kendisinin veya arkadaşlarının araç-gerecine ahlak dışı ya da siyasi ve ideolojik amaçlı resim, şekil, amblem ve benzeri şeyler yapmak ve yazılar yazmak,</a:t>
            </a:r>
          </a:p>
          <a:p>
            <a:pPr marL="0" indent="0">
              <a:buNone/>
            </a:pPr>
            <a:r>
              <a:rPr lang="tr-TR" dirty="0"/>
              <a:t>13) </a:t>
            </a:r>
            <a:r>
              <a:rPr lang="tr-TR" dirty="0" err="1"/>
              <a:t>Organizeli</a:t>
            </a:r>
            <a:r>
              <a:rPr lang="tr-TR" dirty="0"/>
              <a:t> kopya çekmek veya çekilmesine yardımcı olmak,</a:t>
            </a:r>
          </a:p>
          <a:p>
            <a:pPr marL="0" indent="0">
              <a:buNone/>
            </a:pPr>
            <a:r>
              <a:rPr lang="tr-TR" dirty="0"/>
              <a:t>14) </a:t>
            </a:r>
            <a:r>
              <a:rPr lang="tr-TR" b="1" dirty="0"/>
              <a:t>(Ek alt bent: 07.09.2007/26636 RG) Sarhoşluk veren zararlı maddeleri bulundurmak veya kullanmak,</a:t>
            </a:r>
            <a:endParaRPr lang="tr-TR" dirty="0"/>
          </a:p>
          <a:p>
            <a:endParaRPr lang="tr-TR" dirty="0"/>
          </a:p>
        </p:txBody>
      </p:sp>
    </p:spTree>
    <p:extLst>
      <p:ext uri="{BB962C8B-B14F-4D97-AF65-F5344CB8AC3E}">
        <p14:creationId xmlns:p14="http://schemas.microsoft.com/office/powerpoint/2010/main" val="2520766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Autofit/>
          </a:bodyPr>
          <a:lstStyle/>
          <a:p>
            <a:r>
              <a:rPr lang="tr-TR" sz="2800" dirty="0">
                <a:solidFill>
                  <a:srgbClr val="FF0000"/>
                </a:solidFill>
              </a:rPr>
              <a:t>Okuldan tasdikname ile uzaklaştırma cezasını gerektiren davranışlar;</a:t>
            </a:r>
          </a:p>
        </p:txBody>
      </p:sp>
      <p:sp>
        <p:nvSpPr>
          <p:cNvPr id="3" name="İçerik Yer Tutucusu 2"/>
          <p:cNvSpPr>
            <a:spLocks noGrp="1"/>
          </p:cNvSpPr>
          <p:nvPr>
            <p:ph idx="1"/>
          </p:nvPr>
        </p:nvSpPr>
        <p:spPr>
          <a:xfrm>
            <a:off x="473975" y="1484784"/>
            <a:ext cx="8229600" cy="5616623"/>
          </a:xfrm>
        </p:spPr>
        <p:txBody>
          <a:bodyPr>
            <a:normAutofit fontScale="92500" lnSpcReduction="20000"/>
          </a:bodyPr>
          <a:lstStyle/>
          <a:p>
            <a:pPr marL="0" indent="0">
              <a:buNone/>
            </a:pPr>
            <a:r>
              <a:rPr lang="tr-TR" dirty="0"/>
              <a:t>1) Türk Bayrağı'na, sancağına, ülkeyi, milleti ve devleti temsil eden sembollere saygısızlık etmek,</a:t>
            </a:r>
          </a:p>
          <a:p>
            <a:pPr marL="0" indent="0">
              <a:buNone/>
            </a:pPr>
            <a:r>
              <a:rPr lang="tr-TR" dirty="0"/>
              <a:t>2) Millî ve manevi değerleri söz, yazı, resim veya başka bir şekilde aşağılamak; bu değerlere küfür ve hakaret etmek,</a:t>
            </a:r>
          </a:p>
          <a:p>
            <a:pPr marL="0" indent="0">
              <a:buNone/>
            </a:pPr>
            <a:r>
              <a:rPr lang="tr-TR" dirty="0"/>
              <a:t>3) Hırsızlık yapmak, yaptırmak ve yapılmasına yardımcı olmak,</a:t>
            </a:r>
          </a:p>
          <a:p>
            <a:pPr marL="0" indent="0">
              <a:buNone/>
            </a:pPr>
            <a:r>
              <a:rPr lang="tr-TR" dirty="0"/>
              <a:t>4) Okulla ilişkisi olmayan kişileri, okulda veya okula ait yerlerde barındırmak,</a:t>
            </a:r>
          </a:p>
          <a:p>
            <a:pPr marL="0" indent="0">
              <a:buNone/>
            </a:pPr>
            <a:r>
              <a:rPr lang="tr-TR" dirty="0"/>
              <a:t>5) Okul/kurum tarafından verilen kimlik kartı, karne, öğrenci belgesi veya diğer belgelerde değişiklik yapmak; sahte belge düzenlemek; üzerinde değişiklik yapılmış belgeleri kullanmak veya bu belgelerin sağladığı haklardan yararlanmak ve başkalarını yararlandırmak,</a:t>
            </a:r>
          </a:p>
          <a:p>
            <a:pPr marL="0" indent="0">
              <a:buNone/>
            </a:pPr>
            <a:r>
              <a:rPr lang="tr-TR" dirty="0"/>
              <a:t>6) Okul sınırları içinde herhangi bir yeri, okul yönetiminden izinsiz olarak eğitim-öğretim amaçları dışında kullanmak veya kullanılmasına yardımcı olmak,</a:t>
            </a:r>
          </a:p>
          <a:p>
            <a:pPr marL="0" indent="0">
              <a:buNone/>
            </a:pPr>
            <a:r>
              <a:rPr lang="tr-TR" dirty="0"/>
              <a:t>7) Okulun bina, eklenti ve donanımları ile okula ait taşınır veya taşınmaz mallarına zarar vermek,</a:t>
            </a:r>
          </a:p>
          <a:p>
            <a:pPr marL="0" indent="0">
              <a:buNone/>
            </a:pPr>
            <a:r>
              <a:rPr lang="tr-TR" dirty="0"/>
              <a:t>8) Ders, sınav, uygulama ve diğer faaliyetlerin yapılmasını engellemek veya arkadaşlarını bu eylemlere katılmaya kışkırtmak,</a:t>
            </a:r>
          </a:p>
          <a:p>
            <a:pPr marL="0" indent="0">
              <a:buNone/>
            </a:pPr>
            <a:r>
              <a:rPr lang="tr-TR" dirty="0"/>
              <a:t>9) Eğitim-öğretim ortamına yaralayıcı, öldürücü silah ve patlayıcı madde ile her türlü aletleri getirmek veya bunları bulundurmak,</a:t>
            </a:r>
          </a:p>
          <a:p>
            <a:pPr marL="0" indent="0">
              <a:buNone/>
            </a:pPr>
            <a:r>
              <a:rPr lang="tr-TR" dirty="0"/>
              <a:t>10) Zor kullanarak veya tehditle kopya çekmek veya çekilmesini sağlamak</a:t>
            </a:r>
            <a:r>
              <a:rPr lang="tr-TR" dirty="0" smtClean="0"/>
              <a:t>,</a:t>
            </a:r>
            <a:endParaRPr lang="tr-TR" dirty="0"/>
          </a:p>
        </p:txBody>
      </p:sp>
    </p:spTree>
    <p:extLst>
      <p:ext uri="{BB962C8B-B14F-4D97-AF65-F5344CB8AC3E}">
        <p14:creationId xmlns:p14="http://schemas.microsoft.com/office/powerpoint/2010/main" val="38848214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8779" y="346646"/>
            <a:ext cx="8229600" cy="706090"/>
          </a:xfrm>
        </p:spPr>
        <p:txBody>
          <a:bodyPr>
            <a:noAutofit/>
          </a:bodyPr>
          <a:lstStyle/>
          <a:p>
            <a:r>
              <a:rPr lang="tr-TR" sz="2800" dirty="0">
                <a:solidFill>
                  <a:srgbClr val="FF0000"/>
                </a:solidFill>
              </a:rPr>
              <a:t>Okuldan tasdikname ile uzaklaştırma cezasını gerektiren davranışlar;</a:t>
            </a:r>
            <a:endParaRPr lang="tr-TR" sz="2800" dirty="0"/>
          </a:p>
        </p:txBody>
      </p:sp>
      <p:sp>
        <p:nvSpPr>
          <p:cNvPr id="3" name="İçerik Yer Tutucusu 2"/>
          <p:cNvSpPr>
            <a:spLocks noGrp="1"/>
          </p:cNvSpPr>
          <p:nvPr>
            <p:ph idx="1"/>
          </p:nvPr>
        </p:nvSpPr>
        <p:spPr>
          <a:xfrm>
            <a:off x="445767" y="1556792"/>
            <a:ext cx="8229600" cy="5073427"/>
          </a:xfrm>
        </p:spPr>
        <p:txBody>
          <a:bodyPr>
            <a:normAutofit fontScale="25000" lnSpcReduction="20000"/>
          </a:bodyPr>
          <a:lstStyle/>
          <a:p>
            <a:pPr marL="0" indent="0">
              <a:buNone/>
            </a:pPr>
            <a:r>
              <a:rPr lang="tr-TR" sz="7200" dirty="0"/>
              <a:t>11) Bağımlılık yapan zararlı maddeleri bulundurmak veya kullanmak,</a:t>
            </a:r>
          </a:p>
          <a:p>
            <a:pPr marL="0" indent="0">
              <a:buNone/>
            </a:pPr>
            <a:r>
              <a:rPr lang="tr-TR" sz="7200" dirty="0"/>
              <a:t>12) Yerine başkasını sınava sokmak, başkasının yerine sınava girmek,</a:t>
            </a:r>
          </a:p>
          <a:p>
            <a:pPr marL="0" indent="0">
              <a:buNone/>
            </a:pPr>
            <a:r>
              <a:rPr lang="tr-TR" sz="7200" dirty="0"/>
              <a:t>13) Eğitim-öğretim ortamında siyasi partilerin, bu partilere bağlı yan kuruluşların, derneklerin, sendikaların ve benzeri kuruluşların siyasi ve ideolojik görüşleri doğrultusunda eylem düzenlemek, başkalarını bu gibi eylemleri düzenlemeye kışkırtmak, düzenlenmiş eylemlere etkin biçimde katılmak, bu kuruluşlara üye olmak, üye kaydetmek; para toplamak ve bağışta bulunmaya zorlamak,</a:t>
            </a:r>
          </a:p>
          <a:p>
            <a:pPr marL="0" indent="0">
              <a:buNone/>
            </a:pPr>
            <a:r>
              <a:rPr lang="tr-TR" sz="7200" dirty="0"/>
              <a:t>14) Bilişim araçları ile yönetici, öğretmen, eğitici personel, öğrenci, memur, diğer görevliler ve ziyaretçilere etik olmayan ses, söz ve görüntülerle zarar verici davranışlarda bulunmak,</a:t>
            </a:r>
          </a:p>
          <a:p>
            <a:pPr marL="0" indent="0">
              <a:buNone/>
            </a:pPr>
            <a:r>
              <a:rPr lang="tr-TR" sz="7200" dirty="0"/>
              <a:t>15) Okul müdürlüğünden izin almadan okul hakkında bilgi vermek amacıyla basın toplantısı yapmak, bildiri yayınlamak, dağıtmak; konferans, temsil, tören, açık oturum, forum ve benzeri etkinlikler düzenlemek ve bu tür faaliyetlerde etkin rol </a:t>
            </a:r>
            <a:r>
              <a:rPr lang="tr-TR" sz="7200" dirty="0" smtClean="0"/>
              <a:t>almak,</a:t>
            </a:r>
          </a:p>
          <a:p>
            <a:pPr marL="0" indent="0">
              <a:buNone/>
            </a:pPr>
            <a:r>
              <a:rPr lang="tr-TR" sz="7200" dirty="0" smtClean="0"/>
              <a:t>16</a:t>
            </a:r>
            <a:r>
              <a:rPr lang="tr-TR" sz="7200" dirty="0"/>
              <a:t>) Bir kimseyi ya da grubu suç sayılan bir eylemi düzenlemeye, böyle eylemlere katılmaya, yalan bildirimde bulunmaya, yalan delil göstermeye ya da suçu yüklenmeye zorlamak,</a:t>
            </a:r>
          </a:p>
          <a:p>
            <a:pPr marL="0" indent="0">
              <a:buNone/>
            </a:pPr>
            <a:r>
              <a:rPr lang="tr-TR" sz="7200" dirty="0"/>
              <a:t>17) Eğitim-öğretim ortamında, herhangi bir kimsenin mal ve eşyasına el koymak, başkasına ait evrakı izinsiz açmak, tahrip etmek ve başkalarını bu davranışlar için kışkırtmak,</a:t>
            </a:r>
          </a:p>
          <a:p>
            <a:pPr marL="0" indent="0">
              <a:buNone/>
            </a:pPr>
            <a:r>
              <a:rPr lang="tr-TR" sz="7200" dirty="0"/>
              <a:t>18) Eğitim-öğretim ortamını, amaçları dışında izinsiz olarak kullanmak veya kullanılmasına yardımcı olmak,</a:t>
            </a:r>
          </a:p>
          <a:p>
            <a:pPr marL="0" indent="0">
              <a:buNone/>
            </a:pPr>
            <a:endParaRPr lang="tr-TR" dirty="0"/>
          </a:p>
        </p:txBody>
      </p:sp>
    </p:spTree>
    <p:extLst>
      <p:ext uri="{BB962C8B-B14F-4D97-AF65-F5344CB8AC3E}">
        <p14:creationId xmlns:p14="http://schemas.microsoft.com/office/powerpoint/2010/main" val="1055722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fontScale="90000"/>
          </a:bodyPr>
          <a:lstStyle/>
          <a:p>
            <a:r>
              <a:rPr lang="tr-TR" dirty="0" smtClean="0"/>
              <a:t>Hukuka, toplum değerlerine ve okul kurallarına uymaları</a:t>
            </a:r>
            <a:br>
              <a:rPr lang="tr-TR" dirty="0" smtClean="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709" y="1916832"/>
            <a:ext cx="6372200" cy="4704808"/>
          </a:xfrm>
          <a:prstGeom prst="rect">
            <a:avLst/>
          </a:prstGeom>
        </p:spPr>
      </p:pic>
    </p:spTree>
    <p:extLst>
      <p:ext uri="{BB962C8B-B14F-4D97-AF65-F5344CB8AC3E}">
        <p14:creationId xmlns:p14="http://schemas.microsoft.com/office/powerpoint/2010/main" val="3763642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rgbClr val="FF0000"/>
                </a:solidFill>
              </a:rPr>
              <a:t>Örgün eğitim dışına çıkarma cezasını gerektiren davranışlar;</a:t>
            </a:r>
          </a:p>
        </p:txBody>
      </p:sp>
      <p:sp>
        <p:nvSpPr>
          <p:cNvPr id="3" name="İçerik Yer Tutucusu 2"/>
          <p:cNvSpPr>
            <a:spLocks noGrp="1"/>
          </p:cNvSpPr>
          <p:nvPr>
            <p:ph idx="1"/>
          </p:nvPr>
        </p:nvSpPr>
        <p:spPr>
          <a:xfrm>
            <a:off x="611560" y="1916832"/>
            <a:ext cx="7408333" cy="4680520"/>
          </a:xfrm>
        </p:spPr>
        <p:txBody>
          <a:bodyPr>
            <a:normAutofit fontScale="92500" lnSpcReduction="20000"/>
          </a:bodyPr>
          <a:lstStyle/>
          <a:p>
            <a:pPr marL="0" indent="0">
              <a:buNone/>
            </a:pPr>
            <a:r>
              <a:rPr lang="tr-TR" dirty="0"/>
              <a:t>1) Türk Bayrağı'na, sancağına, ülkeyi, milleti ve devleti temsil eden sembollere hakaret etmek,</a:t>
            </a:r>
          </a:p>
          <a:p>
            <a:pPr marL="0" indent="0">
              <a:buNone/>
            </a:pPr>
            <a:r>
              <a:rPr lang="tr-TR" dirty="0"/>
              <a:t>2) Türkiye Cumhuriyeti'nin devleti ve milletiyle bölünmez bütünlüğü ilkesine ve Türkiye Cumhuriyetinin insan haklarına ve Anayasanın başlangıcında belirtilen temel ilkelere dayalı millî, demokratik, laik ve sosyal bir hukuk devleti niteliklerine aykırı miting, forum, direniş, yürüyüş, boykot ve işgal gibi ferdi veya toplu eylemler düzenlemek; düzenlenmesini kışkırtmak ve düzenlenmiş bu gibi eylemlere etkin olarak katılmak veya katılmaya zorlamak,</a:t>
            </a:r>
          </a:p>
          <a:p>
            <a:pPr marL="0" indent="0">
              <a:buNone/>
            </a:pPr>
            <a:r>
              <a:rPr lang="tr-TR" dirty="0"/>
              <a:t>3) Kişileri veya grupları; dil, ırk, cinsiyet, siyasi düşünce, felsefi ve dini inançlarına göre ayırmayı , kınamayı, kötülemeyi amaçlayan bölücü ve yıkıcı toplu eylemler düzenlemek, katılmak, bu eylemlerin organizasyonunda yer almak,</a:t>
            </a:r>
          </a:p>
          <a:p>
            <a:pPr marL="0" indent="0">
              <a:buNone/>
            </a:pPr>
            <a:r>
              <a:rPr lang="tr-TR" dirty="0"/>
              <a:t>4) Eğitim ortamında kurul ve komisyonların çalışmasını tehdit veya zor kullanarak engellemek,</a:t>
            </a:r>
          </a:p>
          <a:p>
            <a:pPr marL="0" indent="0">
              <a:buNone/>
            </a:pPr>
            <a:r>
              <a:rPr lang="tr-TR" dirty="0"/>
              <a:t>5) Bağımlılık yapan zararlı maddelerin ticaretini yapmak,</a:t>
            </a:r>
          </a:p>
          <a:p>
            <a:pPr marL="0" indent="0">
              <a:buNone/>
            </a:pPr>
            <a:r>
              <a:rPr lang="tr-TR" dirty="0"/>
              <a:t>6) Güvenlik güçlerince aranan kişileri, okulda veya okula ait yerlerde saklamak ve barındırmak,</a:t>
            </a:r>
          </a:p>
          <a:p>
            <a:endParaRPr lang="tr-TR" dirty="0"/>
          </a:p>
        </p:txBody>
      </p:sp>
    </p:spTree>
    <p:extLst>
      <p:ext uri="{BB962C8B-B14F-4D97-AF65-F5344CB8AC3E}">
        <p14:creationId xmlns:p14="http://schemas.microsoft.com/office/powerpoint/2010/main" val="3643157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rgbClr val="FF0000"/>
                </a:solidFill>
              </a:rPr>
              <a:t>Örgün eğitim dışına çıkarma cezasını gerektiren davranışlar;</a:t>
            </a:r>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dirty="0"/>
              <a:t>7) Okula, derslere, sınavlara girilmesine, ders veya sınavların yapılmasına engel olmak, dersteki öğrencileri dışarı çıkarmak, bunların yapılmasına yönelik zorlayıcı davranışlarda bulunmak,</a:t>
            </a:r>
          </a:p>
          <a:p>
            <a:pPr marL="0" indent="0">
              <a:buNone/>
            </a:pPr>
            <a:r>
              <a:rPr lang="tr-TR" dirty="0"/>
              <a:t>8) Okul içinde ve dışında tek veya toplu hâlde okulun yönetici, öğretmen, eğitici personel, memur ve diğer personeline karşı saldırıda bulunmak, bu gibi hareketleri düzenlemek veya kışkırtmak,</a:t>
            </a:r>
          </a:p>
          <a:p>
            <a:pPr marL="0" indent="0">
              <a:buNone/>
            </a:pPr>
            <a:r>
              <a:rPr lang="tr-TR" dirty="0"/>
              <a:t>9) Okulun bina, eklenti ve donanımlarını, okula ait taşınır veya taşınmaz mallarını kasıtlı olarak tahrip etmek,</a:t>
            </a:r>
          </a:p>
          <a:p>
            <a:pPr marL="0" indent="0">
              <a:buNone/>
            </a:pPr>
            <a:r>
              <a:rPr lang="tr-TR" dirty="0"/>
              <a:t>10) Okul içinde ve dışında yaralayıcı, öldürücü her türlü alet, silah, patlayıcı maddeleri kullanmak suretiyle herhangi bir kimseyi yaralamaya teşebbüs etmek, yaralamak, öldürmek, maddi veya manevi zarara yol açmak,</a:t>
            </a:r>
          </a:p>
          <a:p>
            <a:pPr marL="0" indent="0">
              <a:buNone/>
            </a:pPr>
            <a:r>
              <a:rPr lang="tr-TR" dirty="0"/>
              <a:t>11) Kişi veya kişilere her ne sebeple olursa olsun eziyet etmek; işkence yapmak veya yaptırmak, cinsel istismar ve bu konuda kanunların suç saydığı fiilleri işlemek,</a:t>
            </a:r>
          </a:p>
          <a:p>
            <a:pPr marL="0" indent="0">
              <a:buNone/>
            </a:pPr>
            <a:r>
              <a:rPr lang="tr-TR" dirty="0"/>
              <a:t>12) Çete kurmak, çetede yer almak, yol kesmek, adam kaçırmak; kapkaç ve gasp yapmak, fidye ve haraç almak,</a:t>
            </a:r>
          </a:p>
          <a:p>
            <a:pPr marL="0" indent="0">
              <a:buNone/>
            </a:pPr>
            <a:endParaRPr lang="tr-TR" dirty="0"/>
          </a:p>
        </p:txBody>
      </p:sp>
    </p:spTree>
    <p:extLst>
      <p:ext uri="{BB962C8B-B14F-4D97-AF65-F5344CB8AC3E}">
        <p14:creationId xmlns:p14="http://schemas.microsoft.com/office/powerpoint/2010/main" val="7016933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rgbClr val="FF0000"/>
                </a:solidFill>
              </a:rPr>
              <a:t>Örgün eğitim dışına çıkarma cezasını gerektiren davranışlar;</a:t>
            </a:r>
            <a:endParaRPr lang="tr-TR" dirty="0"/>
          </a:p>
        </p:txBody>
      </p:sp>
      <p:sp>
        <p:nvSpPr>
          <p:cNvPr id="3" name="İçerik Yer Tutucusu 2"/>
          <p:cNvSpPr>
            <a:spLocks noGrp="1"/>
          </p:cNvSpPr>
          <p:nvPr>
            <p:ph idx="1"/>
          </p:nvPr>
        </p:nvSpPr>
        <p:spPr/>
        <p:txBody>
          <a:bodyPr>
            <a:normAutofit/>
          </a:bodyPr>
          <a:lstStyle/>
          <a:p>
            <a:pPr marL="0" indent="0">
              <a:buNone/>
            </a:pPr>
            <a:r>
              <a:rPr lang="tr-TR" dirty="0"/>
              <a:t>13) Yasa dışı örgütlerin ve kuruluşların, siyasi ve ideolojik görüşleri doğrultusunda propaganda yapmak, eylem düzenlemek, başkalarını bu gibi eylemleri düzenlemeye kışkırtmak, düzenlenmiş eylemlere etkin biçimde katılmak, bu kuruluşlara üye olmak, üye kaydetmek; para toplamak ve bağışta bulunmaya zorlamak,</a:t>
            </a:r>
          </a:p>
          <a:p>
            <a:pPr marL="0" indent="0">
              <a:buNone/>
            </a:pPr>
            <a:r>
              <a:rPr lang="tr-TR" dirty="0"/>
              <a:t>14) Bilişim araçları ile toplum değerlerine aykırı zararlı, bölücü, yıkıcı, ahlak dışı ve şiddet içerikli yasak yayınlar bulundurarak kişi ve kurumlarla ilgili ses, söz ve görüntüler alıp bunları çoğaltmak, sanal ortamlarda dinlemek, dinlettirmek, izlemek, izlettirmek, yaymak ve ticaretini yapmak,</a:t>
            </a:r>
          </a:p>
          <a:p>
            <a:endParaRPr lang="tr-TR" dirty="0"/>
          </a:p>
        </p:txBody>
      </p:sp>
    </p:spTree>
    <p:extLst>
      <p:ext uri="{BB962C8B-B14F-4D97-AF65-F5344CB8AC3E}">
        <p14:creationId xmlns:p14="http://schemas.microsoft.com/office/powerpoint/2010/main" val="959061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dirty="0"/>
              <a:t>Yukarıda belirtilenlerin dışında ve disiplin cezası verilmesini gerektiren fiil ve hâllere nitelik ve ağırlıkları itibarıyla benzer eylemlerde bulunanlara suça uygun cezalar verilir.</a:t>
            </a:r>
          </a:p>
        </p:txBody>
      </p:sp>
    </p:spTree>
    <p:extLst>
      <p:ext uri="{BB962C8B-B14F-4D97-AF65-F5344CB8AC3E}">
        <p14:creationId xmlns:p14="http://schemas.microsoft.com/office/powerpoint/2010/main" val="30926657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rgbClr val="FF0000"/>
                </a:solidFill>
              </a:rPr>
              <a:t>Pansiyon, başka okul veya işletmedeki disiplin olayları</a:t>
            </a:r>
            <a:endParaRPr lang="tr-TR" dirty="0"/>
          </a:p>
        </p:txBody>
      </p:sp>
      <p:sp>
        <p:nvSpPr>
          <p:cNvPr id="3" name="İçerik Yer Tutucusu 2"/>
          <p:cNvSpPr>
            <a:spLocks noGrp="1"/>
          </p:cNvSpPr>
          <p:nvPr>
            <p:ph idx="1"/>
          </p:nvPr>
        </p:nvSpPr>
        <p:spPr/>
        <p:txBody>
          <a:bodyPr>
            <a:normAutofit/>
          </a:bodyPr>
          <a:lstStyle/>
          <a:p>
            <a:pPr marL="0" indent="0">
              <a:buNone/>
            </a:pPr>
            <a:r>
              <a:rPr lang="tr-TR" dirty="0"/>
              <a:t> (1) Öğrencinin kayıtlı olduğu okul dışında; kaldığı pansiyonda, ders, kurs veya telafi eğitimi aldığı okullarda, disiplin olaylarına karışmaları hâlinde ön soruşturmaları, olayın meydana geldiği okul tarafından yapılır. Olayla ilgili karar alınmak üzere soruşturma dosyası öğrencinin kayıtlı olduğu okula gönderilir. </a:t>
            </a:r>
            <a:endParaRPr lang="tr-TR" dirty="0" smtClean="0"/>
          </a:p>
          <a:p>
            <a:pPr marL="0" indent="0">
              <a:buNone/>
            </a:pPr>
            <a:r>
              <a:rPr lang="tr-TR" dirty="0" smtClean="0"/>
              <a:t>(</a:t>
            </a:r>
            <a:r>
              <a:rPr lang="tr-TR" dirty="0"/>
              <a:t>2) Staj çalışması veya meslek eğitimi görülen işletmelerde öğrencinin karıştığı disiplin olayları, kayıtlı bulunduğu okula bildirilir. Olay, okul müdürlüğünce soruşturularak sonuçlandırılır</a:t>
            </a:r>
            <a:r>
              <a:rPr lang="tr-TR" dirty="0" smtClean="0"/>
              <a:t>.</a:t>
            </a:r>
          </a:p>
        </p:txBody>
      </p:sp>
    </p:spTree>
    <p:extLst>
      <p:ext uri="{BB962C8B-B14F-4D97-AF65-F5344CB8AC3E}">
        <p14:creationId xmlns:p14="http://schemas.microsoft.com/office/powerpoint/2010/main" val="6438722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rgbClr val="FF0000"/>
                </a:solidFill>
              </a:rPr>
              <a:t>Pansiyon, başka okul veya işletmedeki disiplin olayları</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a:t>
            </a:r>
            <a:r>
              <a:rPr lang="tr-TR" dirty="0"/>
              <a:t>3) Soruşturma süreci ilgili okulların öğrenci ödül ve disiplin kurullarının işbirliği içerisinde yürütülür. Gerektiğinde öğrencinin kayıtlı olduğu okul müdürlüğünce, olayın meydana geldiği okulun ödül disiplin kurulu başkanı veya işletme yetkilisi, görüşlerine başvurmak üzere olayla ilgili öğrenci ödül ve disiplin kurulu toplantısına çağrılabilir. Ancak karar için oy kullanamazlar</a:t>
            </a:r>
            <a:r>
              <a:rPr lang="tr-TR" dirty="0" smtClean="0"/>
              <a:t>.</a:t>
            </a:r>
          </a:p>
          <a:p>
            <a:pPr marL="0" indent="0">
              <a:buNone/>
            </a:pPr>
            <a:r>
              <a:rPr lang="tr-TR" dirty="0" smtClean="0"/>
              <a:t>(</a:t>
            </a:r>
            <a:r>
              <a:rPr lang="tr-TR" dirty="0"/>
              <a:t>4) Öğrencinin kayıtlı bulunduğu okulda disiplin olaylarına karışması ve buna ilişkin inceleme/soruşturma sürdürülürken bir başka okula nakledilmesi durumunda, inceleme/soruşturmayı başlatan okul disiplin soruşturmasını tamamlar ve dosyayı yeni okuluna gönderir. Öğrenciye yeni okulu aracılığıyla tebligat yapılarak ceza uygulanır ve dosyasına işlenir. Ceza alan öğrenciyle ilgili karara itiraz, davranış puanının iade edilmesi ve cezanın dosyadan silinmesi gibi işlemler yeni okulu tarafından gerçekleştirilir. </a:t>
            </a:r>
          </a:p>
        </p:txBody>
      </p:sp>
    </p:spTree>
    <p:extLst>
      <p:ext uri="{BB962C8B-B14F-4D97-AF65-F5344CB8AC3E}">
        <p14:creationId xmlns:p14="http://schemas.microsoft.com/office/powerpoint/2010/main" val="35177096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nb-NO" dirty="0">
                <a:solidFill>
                  <a:srgbClr val="FF0000"/>
                </a:solidFill>
              </a:rPr>
              <a:t>Cezaya neden olan davranış ve fiilin tekrarlanması </a:t>
            </a:r>
            <a:endParaRPr lang="tr-TR" dirty="0"/>
          </a:p>
        </p:txBody>
      </p:sp>
      <p:sp>
        <p:nvSpPr>
          <p:cNvPr id="3" name="İçerik Yer Tutucusu 2"/>
          <p:cNvSpPr>
            <a:spLocks noGrp="1"/>
          </p:cNvSpPr>
          <p:nvPr>
            <p:ph idx="1"/>
          </p:nvPr>
        </p:nvSpPr>
        <p:spPr>
          <a:xfrm>
            <a:off x="872067" y="2675467"/>
            <a:ext cx="7408333" cy="2049677"/>
          </a:xfrm>
        </p:spPr>
        <p:txBody>
          <a:bodyPr>
            <a:normAutofit/>
          </a:bodyPr>
          <a:lstStyle/>
          <a:p>
            <a:pPr marL="0" indent="0" algn="ctr">
              <a:buNone/>
            </a:pPr>
            <a:r>
              <a:rPr lang="tr-TR" dirty="0" smtClean="0"/>
              <a:t>Disiplin </a:t>
            </a:r>
            <a:r>
              <a:rPr lang="tr-TR" dirty="0"/>
              <a:t>cezası verilmesine sebep olmuş bir fiil veya davranışın bir öğretim yılı içerisinde tekrarında bir derece ağır ceza uygulanır. </a:t>
            </a:r>
          </a:p>
        </p:txBody>
      </p:sp>
    </p:spTree>
    <p:extLst>
      <p:ext uri="{BB962C8B-B14F-4D97-AF65-F5344CB8AC3E}">
        <p14:creationId xmlns:p14="http://schemas.microsoft.com/office/powerpoint/2010/main" val="12700987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nb-NO" dirty="0">
                <a:solidFill>
                  <a:srgbClr val="FF0000"/>
                </a:solidFill>
              </a:rPr>
              <a:t>Uygulama ile İlgili Esaslar ve Ceza Takdirinde Dikkat Edilecek Hususlar</a:t>
            </a:r>
            <a:endParaRPr lang="tr-TR" dirty="0"/>
          </a:p>
        </p:txBody>
      </p:sp>
      <p:sp>
        <p:nvSpPr>
          <p:cNvPr id="3" name="İçerik Yer Tutucusu 2"/>
          <p:cNvSpPr>
            <a:spLocks noGrp="1"/>
          </p:cNvSpPr>
          <p:nvPr>
            <p:ph idx="1"/>
          </p:nvPr>
        </p:nvSpPr>
        <p:spPr>
          <a:xfrm>
            <a:off x="755576" y="1988840"/>
            <a:ext cx="7408333" cy="3960440"/>
          </a:xfrm>
        </p:spPr>
        <p:txBody>
          <a:bodyPr>
            <a:noAutofit/>
          </a:bodyPr>
          <a:lstStyle/>
          <a:p>
            <a:pPr marL="457200" indent="-457200">
              <a:buAutoNum type="arabicParenBoth"/>
            </a:pPr>
            <a:r>
              <a:rPr lang="tr-TR" sz="2800" dirty="0" smtClean="0"/>
              <a:t>Şikâyetler</a:t>
            </a:r>
            <a:r>
              <a:rPr lang="tr-TR" sz="2800" dirty="0"/>
              <a:t>, gerçek ve/veya tüzel kişilerce okul müdürlüğüne yazılı olarak bildirilir. İsimsiz ve imzasız başvurular işleme alınmaz. </a:t>
            </a:r>
            <a:endParaRPr lang="tr-TR" sz="2800" dirty="0" smtClean="0"/>
          </a:p>
          <a:p>
            <a:pPr marL="457200" indent="-457200">
              <a:buAutoNum type="arabicParenBoth"/>
            </a:pPr>
            <a:r>
              <a:rPr lang="tr-TR" sz="2800" dirty="0" smtClean="0"/>
              <a:t>Disiplin </a:t>
            </a:r>
            <a:r>
              <a:rPr lang="tr-TR" sz="2800" dirty="0"/>
              <a:t>soruşturmasını gerektiren ve doğrudan okul yönetimine duyurulan veya bildirilen cezai soruşturmayı gerektiren şikâyetler, yazılı olarak ilgililere zamanında iletilir. </a:t>
            </a:r>
          </a:p>
        </p:txBody>
      </p:sp>
    </p:spTree>
    <p:extLst>
      <p:ext uri="{BB962C8B-B14F-4D97-AF65-F5344CB8AC3E}">
        <p14:creationId xmlns:p14="http://schemas.microsoft.com/office/powerpoint/2010/main" val="33781283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Ceza takdirinde dikkat edilecek hususlar</a:t>
            </a:r>
            <a:endParaRPr lang="tr-TR" dirty="0">
              <a:solidFill>
                <a:srgbClr val="FF0000"/>
              </a:solidFill>
            </a:endParaRPr>
          </a:p>
        </p:txBody>
      </p:sp>
      <p:sp>
        <p:nvSpPr>
          <p:cNvPr id="3" name="İçerik Yer Tutucusu 2"/>
          <p:cNvSpPr>
            <a:spLocks noGrp="1"/>
          </p:cNvSpPr>
          <p:nvPr>
            <p:ph idx="1"/>
          </p:nvPr>
        </p:nvSpPr>
        <p:spPr>
          <a:xfrm>
            <a:off x="755576" y="1412776"/>
            <a:ext cx="7408333" cy="5184576"/>
          </a:xfrm>
        </p:spPr>
        <p:txBody>
          <a:bodyPr>
            <a:noAutofit/>
          </a:bodyPr>
          <a:lstStyle/>
          <a:p>
            <a:pPr marL="0" indent="0">
              <a:buNone/>
            </a:pPr>
            <a:r>
              <a:rPr lang="tr-TR" sz="1600" dirty="0" smtClean="0"/>
              <a:t>1)Disiplin </a:t>
            </a:r>
            <a:r>
              <a:rPr lang="tr-TR" sz="1600" dirty="0"/>
              <a:t>cezaları takdir edilirken; </a:t>
            </a:r>
            <a:endParaRPr lang="tr-TR" sz="1600" dirty="0" smtClean="0"/>
          </a:p>
          <a:p>
            <a:pPr marL="0" indent="0">
              <a:buNone/>
            </a:pPr>
            <a:endParaRPr lang="tr-TR" sz="1600" dirty="0" smtClean="0"/>
          </a:p>
          <a:p>
            <a:pPr marL="0" indent="0">
              <a:buNone/>
            </a:pPr>
            <a:r>
              <a:rPr lang="tr-TR" sz="1600" dirty="0" smtClean="0"/>
              <a:t>a)Öğrencinin </a:t>
            </a:r>
            <a:r>
              <a:rPr lang="tr-TR" sz="1600" dirty="0"/>
              <a:t>18 yaşına kadar çocuk olduğu, </a:t>
            </a:r>
            <a:endParaRPr lang="tr-TR" sz="1600" dirty="0" smtClean="0"/>
          </a:p>
          <a:p>
            <a:pPr marL="0" indent="0">
              <a:buNone/>
            </a:pPr>
            <a:r>
              <a:rPr lang="tr-TR" sz="1600" dirty="0" smtClean="0"/>
              <a:t>b</a:t>
            </a:r>
            <a:r>
              <a:rPr lang="tr-TR" sz="1600" dirty="0"/>
              <a:t>) Öğrencinin üstün yararı, </a:t>
            </a:r>
            <a:endParaRPr lang="tr-TR" sz="1600" dirty="0" smtClean="0"/>
          </a:p>
          <a:p>
            <a:pPr marL="0" indent="0">
              <a:buNone/>
            </a:pPr>
            <a:r>
              <a:rPr lang="tr-TR" sz="1600" dirty="0" smtClean="0"/>
              <a:t>c</a:t>
            </a:r>
            <a:r>
              <a:rPr lang="tr-TR" sz="1600" dirty="0"/>
              <a:t>) Soruşturma sürecinde gizlilik ilkesi, </a:t>
            </a:r>
            <a:endParaRPr lang="tr-TR" sz="1600" dirty="0" smtClean="0"/>
          </a:p>
          <a:p>
            <a:pPr marL="0" indent="0">
              <a:buNone/>
            </a:pPr>
            <a:r>
              <a:rPr lang="tr-TR" sz="1600" dirty="0" smtClean="0"/>
              <a:t>ç</a:t>
            </a:r>
            <a:r>
              <a:rPr lang="tr-TR" sz="1600" dirty="0"/>
              <a:t>) Sınıf rehber öğretmeni ve öğrenci velisinin görüşleri, </a:t>
            </a:r>
            <a:endParaRPr lang="tr-TR" sz="1600" dirty="0" smtClean="0"/>
          </a:p>
          <a:p>
            <a:pPr marL="0" indent="0">
              <a:buNone/>
            </a:pPr>
            <a:r>
              <a:rPr lang="tr-TR" sz="1600" dirty="0" smtClean="0"/>
              <a:t>d</a:t>
            </a:r>
            <a:r>
              <a:rPr lang="tr-TR" sz="1600" dirty="0"/>
              <a:t>) Öğrencinin ailesi ve çevresiyle ilgili bilgiler, </a:t>
            </a:r>
            <a:endParaRPr lang="tr-TR" sz="1600" dirty="0" smtClean="0"/>
          </a:p>
          <a:p>
            <a:pPr marL="0" indent="0">
              <a:buNone/>
            </a:pPr>
            <a:r>
              <a:rPr lang="tr-TR" sz="1600" dirty="0" smtClean="0"/>
              <a:t>e</a:t>
            </a:r>
            <a:r>
              <a:rPr lang="tr-TR" sz="1600" dirty="0"/>
              <a:t>) Öğrencinin kişisel özellikleri ve psikolojik durumu, </a:t>
            </a:r>
            <a:endParaRPr lang="tr-TR" sz="1600" dirty="0" smtClean="0"/>
          </a:p>
          <a:p>
            <a:pPr marL="0" indent="0">
              <a:buNone/>
            </a:pPr>
            <a:r>
              <a:rPr lang="tr-TR" sz="1600" dirty="0" smtClean="0"/>
              <a:t>f</a:t>
            </a:r>
            <a:r>
              <a:rPr lang="tr-TR" sz="1600" dirty="0"/>
              <a:t>) Fiil ve davranışın hangi şartlar altında yapıldığı, öğrenciyi tahrik unsurlar, </a:t>
            </a:r>
            <a:endParaRPr lang="tr-TR" sz="1600" dirty="0" smtClean="0"/>
          </a:p>
          <a:p>
            <a:pPr marL="0" indent="0">
              <a:buNone/>
            </a:pPr>
            <a:r>
              <a:rPr lang="tr-TR" sz="1600" dirty="0" smtClean="0"/>
              <a:t>g</a:t>
            </a:r>
            <a:r>
              <a:rPr lang="tr-TR" sz="1600" dirty="0"/>
              <a:t>) Öğrencinin yaşı ve cinsiyeti, </a:t>
            </a:r>
            <a:endParaRPr lang="tr-TR" sz="1600" dirty="0" smtClean="0"/>
          </a:p>
          <a:p>
            <a:pPr marL="0" indent="0">
              <a:buNone/>
            </a:pPr>
            <a:r>
              <a:rPr lang="tr-TR" sz="1600" dirty="0" smtClean="0"/>
              <a:t>ğ</a:t>
            </a:r>
            <a:r>
              <a:rPr lang="tr-TR" sz="1600" dirty="0"/>
              <a:t>) Öğrencinin derslerdeki ilgi ve başarısı, </a:t>
            </a:r>
            <a:endParaRPr lang="tr-TR" sz="1600" dirty="0" smtClean="0"/>
          </a:p>
          <a:p>
            <a:pPr marL="0" indent="0">
              <a:buNone/>
            </a:pPr>
            <a:r>
              <a:rPr lang="tr-TR" sz="1600" dirty="0" smtClean="0"/>
              <a:t>h</a:t>
            </a:r>
            <a:r>
              <a:rPr lang="tr-TR" sz="1600" dirty="0"/>
              <a:t>) Öğrencinin daha önce ceza alıp almadığı, hususları göz önünde bulundurulur</a:t>
            </a:r>
            <a:r>
              <a:rPr lang="tr-TR" sz="1600" dirty="0" smtClean="0"/>
              <a:t>.</a:t>
            </a:r>
          </a:p>
          <a:p>
            <a:pPr marL="0" indent="0">
              <a:buNone/>
            </a:pPr>
            <a:endParaRPr lang="tr-TR" sz="1600" dirty="0" smtClean="0"/>
          </a:p>
          <a:p>
            <a:pPr marL="0" indent="0">
              <a:buNone/>
            </a:pPr>
            <a:r>
              <a:rPr lang="tr-TR" sz="1600" dirty="0" smtClean="0"/>
              <a:t>(</a:t>
            </a:r>
            <a:r>
              <a:rPr lang="tr-TR" sz="1600" dirty="0"/>
              <a:t>2) </a:t>
            </a:r>
            <a:r>
              <a:rPr lang="tr-TR" sz="1600" dirty="0" smtClean="0"/>
              <a:t>Olayın </a:t>
            </a:r>
            <a:r>
              <a:rPr lang="tr-TR" sz="1600" dirty="0"/>
              <a:t>mahkemeye intikal etmesi disiplin cezasının uygulanmasını engellemez</a:t>
            </a:r>
            <a:r>
              <a:rPr lang="tr-TR" sz="1600" dirty="0" smtClean="0"/>
              <a:t>.</a:t>
            </a:r>
          </a:p>
          <a:p>
            <a:pPr marL="0" indent="0">
              <a:spcBef>
                <a:spcPts val="0"/>
              </a:spcBef>
              <a:buNone/>
            </a:pPr>
            <a:r>
              <a:rPr lang="tr-TR" sz="1600" dirty="0" smtClean="0"/>
              <a:t>(</a:t>
            </a:r>
            <a:r>
              <a:rPr lang="tr-TR" sz="1600" dirty="0"/>
              <a:t>3</a:t>
            </a:r>
            <a:r>
              <a:rPr lang="tr-TR" sz="1600" dirty="0" smtClean="0"/>
              <a:t>) Öğrencinin </a:t>
            </a:r>
            <a:r>
              <a:rPr lang="tr-TR" sz="1600" dirty="0"/>
              <a:t>daha önce ceza almamış olması, derslerinde başarılı olması ve davranışlarının olumlu olması durumunda rehberlik servisinin görüşü de alınarak </a:t>
            </a:r>
            <a:r>
              <a:rPr lang="tr-TR" sz="1600" dirty="0" smtClean="0"/>
              <a:t>bir alt </a:t>
            </a:r>
            <a:r>
              <a:rPr lang="tr-TR" sz="1600" dirty="0"/>
              <a:t>ceza verilebilir</a:t>
            </a:r>
            <a:r>
              <a:rPr lang="tr-TR" sz="2800" dirty="0"/>
              <a:t>. </a:t>
            </a:r>
          </a:p>
        </p:txBody>
      </p:sp>
    </p:spTree>
    <p:extLst>
      <p:ext uri="{BB962C8B-B14F-4D97-AF65-F5344CB8AC3E}">
        <p14:creationId xmlns:p14="http://schemas.microsoft.com/office/powerpoint/2010/main" val="3996697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Disiplin cezaları ile ilgili onay, itiraz ve tebliğ</a:t>
            </a:r>
            <a:endParaRPr lang="tr-TR" dirty="0">
              <a:solidFill>
                <a:srgbClr val="FF0000"/>
              </a:solidFill>
            </a:endParaRPr>
          </a:p>
        </p:txBody>
      </p:sp>
      <p:sp>
        <p:nvSpPr>
          <p:cNvPr id="3" name="İçerik Yer Tutucusu 2"/>
          <p:cNvSpPr>
            <a:spLocks noGrp="1"/>
          </p:cNvSpPr>
          <p:nvPr>
            <p:ph idx="1"/>
          </p:nvPr>
        </p:nvSpPr>
        <p:spPr>
          <a:xfrm>
            <a:off x="755576" y="1412776"/>
            <a:ext cx="7408333" cy="5040560"/>
          </a:xfrm>
        </p:spPr>
        <p:txBody>
          <a:bodyPr>
            <a:noAutofit/>
          </a:bodyPr>
          <a:lstStyle/>
          <a:p>
            <a:pPr marL="0" indent="0">
              <a:buNone/>
            </a:pPr>
            <a:r>
              <a:rPr lang="tr-TR" dirty="0"/>
              <a:t>(1) Onay yetkisi okul müdüründe bulunanların dışındaki disiplin cezalarının onaylanmasıyla itiraza ilişkin dosya ve yazılar millî eğitim müdürlükleri aracılığıyla ilgili disiplin kurullarına gönderilir. </a:t>
            </a:r>
          </a:p>
          <a:p>
            <a:pPr marL="0" indent="0">
              <a:buNone/>
            </a:pPr>
            <a:r>
              <a:rPr lang="tr-TR" dirty="0"/>
              <a:t>(2) Okul öğrenci ödül ve disiplin kurulunda görüşülüp karara bağlanan disiplin cezalarından; </a:t>
            </a:r>
            <a:endParaRPr lang="tr-TR" dirty="0" smtClean="0"/>
          </a:p>
          <a:p>
            <a:pPr marL="342900" indent="-342900">
              <a:buAutoNum type="alphaLcParenR"/>
            </a:pPr>
            <a:r>
              <a:rPr lang="tr-TR" dirty="0" smtClean="0"/>
              <a:t>Kınama </a:t>
            </a:r>
            <a:r>
              <a:rPr lang="tr-TR" dirty="0"/>
              <a:t>ve okuldan kısa süreli uzaklaştırma cezaları okul müdürünün</a:t>
            </a:r>
            <a:r>
              <a:rPr lang="tr-TR" dirty="0" smtClean="0"/>
              <a:t>,</a:t>
            </a:r>
          </a:p>
          <a:p>
            <a:pPr marL="342900" indent="-342900">
              <a:buAutoNum type="alphaLcParenR"/>
            </a:pPr>
            <a:r>
              <a:rPr lang="tr-TR" dirty="0" smtClean="0"/>
              <a:t>Okul </a:t>
            </a:r>
            <a:r>
              <a:rPr lang="tr-TR" dirty="0"/>
              <a:t>değiştirme cezası, ilçe öğrenci disiplin kurulunun</a:t>
            </a:r>
            <a:r>
              <a:rPr lang="tr-TR" dirty="0" smtClean="0"/>
              <a:t>,</a:t>
            </a:r>
          </a:p>
          <a:p>
            <a:pPr marL="342900" indent="-342900">
              <a:buAutoNum type="alphaLcParenR"/>
            </a:pPr>
            <a:r>
              <a:rPr lang="tr-TR" dirty="0" smtClean="0"/>
              <a:t>Örgün </a:t>
            </a:r>
            <a:r>
              <a:rPr lang="tr-TR" dirty="0"/>
              <a:t>eğitim dışına çıkarma cezası, il öğrenci disiplin kurulunun onayından sonra uygulanır.</a:t>
            </a:r>
            <a:endParaRPr lang="tr-TR" sz="4000" dirty="0"/>
          </a:p>
        </p:txBody>
      </p:sp>
    </p:spTree>
    <p:extLst>
      <p:ext uri="{BB962C8B-B14F-4D97-AF65-F5344CB8AC3E}">
        <p14:creationId xmlns:p14="http://schemas.microsoft.com/office/powerpoint/2010/main" val="2724214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907" y="1772816"/>
            <a:ext cx="3466728" cy="4248400"/>
          </a:xfrm>
        </p:spPr>
        <p:txBody>
          <a:bodyPr>
            <a:normAutofit/>
          </a:bodyPr>
          <a:lstStyle/>
          <a:p>
            <a:pPr marL="0" indent="0">
              <a:buNone/>
            </a:pPr>
            <a:r>
              <a:rPr lang="tr-TR" dirty="0" smtClean="0"/>
              <a:t>3-Doğru </a:t>
            </a:r>
            <a:r>
              <a:rPr lang="tr-TR" dirty="0"/>
              <a:t>sözlü, dürüst, erdemli ve çalışkan olmaları; güzel ve nazik tavır sergilemeleri; kaba söz ve davranışlarda bulunmamaları; barış, değerbilirlik, hoşgörü, sabır, özgürlük, eşitlik ve dayanışmadan yana davranış göstermeleri</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634" y="1052736"/>
            <a:ext cx="4453805" cy="4453805"/>
          </a:xfrm>
          <a:prstGeom prst="rect">
            <a:avLst/>
          </a:prstGeom>
        </p:spPr>
      </p:pic>
    </p:spTree>
    <p:extLst>
      <p:ext uri="{BB962C8B-B14F-4D97-AF65-F5344CB8AC3E}">
        <p14:creationId xmlns:p14="http://schemas.microsoft.com/office/powerpoint/2010/main" val="140939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Disiplin cezaları ile ilgili onay, itiraz ve tebliğ</a:t>
            </a:r>
            <a:endParaRPr lang="tr-TR" dirty="0">
              <a:solidFill>
                <a:srgbClr val="FF0000"/>
              </a:solidFill>
            </a:endParaRPr>
          </a:p>
        </p:txBody>
      </p:sp>
      <p:sp>
        <p:nvSpPr>
          <p:cNvPr id="3" name="İçerik Yer Tutucusu 2"/>
          <p:cNvSpPr>
            <a:spLocks noGrp="1"/>
          </p:cNvSpPr>
          <p:nvPr>
            <p:ph idx="1"/>
          </p:nvPr>
        </p:nvSpPr>
        <p:spPr>
          <a:xfrm>
            <a:off x="457200" y="1412776"/>
            <a:ext cx="8229600" cy="5040560"/>
          </a:xfrm>
        </p:spPr>
        <p:txBody>
          <a:bodyPr>
            <a:noAutofit/>
          </a:bodyPr>
          <a:lstStyle/>
          <a:p>
            <a:pPr marL="0" indent="0">
              <a:buNone/>
            </a:pPr>
            <a:r>
              <a:rPr lang="tr-TR" sz="2000" dirty="0"/>
              <a:t>(3) Cezalara itiraz; cezanın tebliğini izleyen beş iş günü içinde okul müdürü, 18 yaşını tamamlamış öğrenci veya öğrenci velisi tarafından okul müdürlüğü kanalıyla yapılır. Okul müdürlüğü, yazılı başvuruyu ve itiraz gerekçeleri hakkındaki görüşlerini, gerekli belgelerle birlikte başvurunun yapıldığı tarihten itibaren en geç beş iş günü içinde itirazı değerlendirmeye yetkili disiplin kuruluna sevk etmek üzere gönderir. </a:t>
            </a:r>
            <a:endParaRPr lang="tr-TR" sz="2000" dirty="0" smtClean="0"/>
          </a:p>
          <a:p>
            <a:pPr marL="457200" indent="-457200">
              <a:buAutoNum type="alphaLcParenR"/>
            </a:pPr>
            <a:r>
              <a:rPr lang="tr-TR" sz="2000" dirty="0" smtClean="0"/>
              <a:t>Kınama </a:t>
            </a:r>
            <a:r>
              <a:rPr lang="tr-TR" sz="2000" dirty="0"/>
              <a:t>ve okuldan kısa süreli uzaklaştırma cezalarına itiraz ilçe öğrenci disiplin kurulunca, </a:t>
            </a:r>
            <a:endParaRPr lang="tr-TR" sz="2000" dirty="0" smtClean="0"/>
          </a:p>
          <a:p>
            <a:pPr marL="457200" indent="-457200">
              <a:buAutoNum type="alphaLcParenR"/>
            </a:pPr>
            <a:r>
              <a:rPr lang="tr-TR" sz="2000" dirty="0" smtClean="0"/>
              <a:t>Okul </a:t>
            </a:r>
            <a:r>
              <a:rPr lang="tr-TR" sz="2000" dirty="0"/>
              <a:t>değiştirme cezasına itiraz il öğrenci disiplin kurulunca, </a:t>
            </a:r>
            <a:endParaRPr lang="tr-TR" sz="2000" dirty="0" smtClean="0"/>
          </a:p>
          <a:p>
            <a:pPr marL="457200" indent="-457200">
              <a:buAutoNum type="alphaLcParenR"/>
            </a:pPr>
            <a:r>
              <a:rPr lang="tr-TR" sz="2000" dirty="0" smtClean="0"/>
              <a:t>Örgün </a:t>
            </a:r>
            <a:r>
              <a:rPr lang="tr-TR" sz="2000" dirty="0"/>
              <a:t>eğitim dışına çıkarma cezasına itiraz üst disiplin kurulunca değerlendirerek sonuçlandırır</a:t>
            </a:r>
            <a:r>
              <a:rPr lang="tr-TR" sz="2000" dirty="0" smtClean="0"/>
              <a:t>.</a:t>
            </a:r>
          </a:p>
          <a:p>
            <a:pPr marL="0" indent="0">
              <a:buNone/>
            </a:pPr>
            <a:r>
              <a:rPr lang="tr-TR" sz="2000" dirty="0" smtClean="0"/>
              <a:t>(</a:t>
            </a:r>
            <a:r>
              <a:rPr lang="tr-TR" sz="2000" dirty="0"/>
              <a:t>4) İtiraz sonucu verilen karar kesin olup yeniden itiraz edilemez. </a:t>
            </a:r>
            <a:endParaRPr lang="tr-TR" sz="2000" dirty="0" smtClean="0"/>
          </a:p>
          <a:p>
            <a:pPr marL="0" indent="0">
              <a:buNone/>
            </a:pPr>
            <a:r>
              <a:rPr lang="tr-TR" sz="2000" dirty="0" smtClean="0"/>
              <a:t>(</a:t>
            </a:r>
            <a:r>
              <a:rPr lang="tr-TR" sz="2000" dirty="0"/>
              <a:t>5) Bütün cezalar, velilere 25/1/2012 tarihli ve 28184 sayılı Resmî </a:t>
            </a:r>
            <a:r>
              <a:rPr lang="tr-TR" sz="2000" dirty="0" err="1"/>
              <a:t>Gazete’de</a:t>
            </a:r>
            <a:r>
              <a:rPr lang="tr-TR" sz="2000" dirty="0"/>
              <a:t> yayımlanan Tebligat Kanununun Uygulanmasına Dair Yönetmelik hükümlerine uygun olarak bildirilir ve tebellüğ belgesi disiplin dosyasında saklanır.</a:t>
            </a:r>
            <a:endParaRPr lang="tr-TR" sz="3600" dirty="0"/>
          </a:p>
        </p:txBody>
      </p:sp>
    </p:spTree>
    <p:extLst>
      <p:ext uri="{BB962C8B-B14F-4D97-AF65-F5344CB8AC3E}">
        <p14:creationId xmlns:p14="http://schemas.microsoft.com/office/powerpoint/2010/main" val="3927746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Davranış puanının indirilmesi</a:t>
            </a:r>
            <a:endParaRPr lang="tr-TR" dirty="0">
              <a:solidFill>
                <a:srgbClr val="FF0000"/>
              </a:solidFill>
            </a:endParaRPr>
          </a:p>
        </p:txBody>
      </p:sp>
      <p:sp>
        <p:nvSpPr>
          <p:cNvPr id="3" name="İçerik Yer Tutucusu 2"/>
          <p:cNvSpPr>
            <a:spLocks noGrp="1"/>
          </p:cNvSpPr>
          <p:nvPr>
            <p:ph idx="1"/>
          </p:nvPr>
        </p:nvSpPr>
        <p:spPr>
          <a:xfrm>
            <a:off x="457200" y="1412776"/>
            <a:ext cx="8229600" cy="5040560"/>
          </a:xfrm>
        </p:spPr>
        <p:txBody>
          <a:bodyPr>
            <a:noAutofit/>
          </a:bodyPr>
          <a:lstStyle/>
          <a:p>
            <a:pPr marL="0" indent="0">
              <a:buNone/>
            </a:pPr>
            <a:r>
              <a:rPr lang="tr-TR" dirty="0" smtClean="0"/>
              <a:t>1)Her </a:t>
            </a:r>
            <a:r>
              <a:rPr lang="tr-TR" dirty="0"/>
              <a:t>ders yılı başında öğrencilerin davranış puanı 100’dür. </a:t>
            </a:r>
          </a:p>
          <a:p>
            <a:pPr marL="0" indent="0">
              <a:buNone/>
            </a:pPr>
            <a:endParaRPr lang="tr-TR" dirty="0" smtClean="0"/>
          </a:p>
          <a:p>
            <a:pPr marL="0" indent="0">
              <a:buNone/>
            </a:pPr>
            <a:r>
              <a:rPr lang="tr-TR" dirty="0" smtClean="0"/>
              <a:t>2</a:t>
            </a:r>
            <a:r>
              <a:rPr lang="tr-TR" dirty="0"/>
              <a:t>) Ceza alan öğrencilerin davranış puanlarından; </a:t>
            </a:r>
            <a:endParaRPr lang="tr-TR" dirty="0" smtClean="0"/>
          </a:p>
          <a:p>
            <a:pPr marL="0" indent="0">
              <a:buNone/>
            </a:pPr>
            <a:endParaRPr lang="tr-TR" dirty="0" smtClean="0"/>
          </a:p>
          <a:p>
            <a:pPr marL="0" indent="0">
              <a:buNone/>
            </a:pPr>
            <a:r>
              <a:rPr lang="tr-TR" dirty="0" smtClean="0"/>
              <a:t>a) Kınama </a:t>
            </a:r>
            <a:r>
              <a:rPr lang="tr-TR" dirty="0"/>
              <a:t>cezası için 10, </a:t>
            </a:r>
            <a:endParaRPr lang="tr-TR" dirty="0" smtClean="0"/>
          </a:p>
          <a:p>
            <a:pPr marL="0" indent="0">
              <a:buNone/>
            </a:pPr>
            <a:r>
              <a:rPr lang="tr-TR" dirty="0" smtClean="0"/>
              <a:t>b) Okuldan </a:t>
            </a:r>
            <a:r>
              <a:rPr lang="tr-TR" dirty="0"/>
              <a:t>kısa süreli uzaklaştırma cezası için 20, </a:t>
            </a:r>
            <a:endParaRPr lang="tr-TR" dirty="0" smtClean="0"/>
          </a:p>
          <a:p>
            <a:pPr marL="0" indent="0">
              <a:buNone/>
            </a:pPr>
            <a:r>
              <a:rPr lang="tr-TR" dirty="0" smtClean="0"/>
              <a:t>c</a:t>
            </a:r>
            <a:r>
              <a:rPr lang="tr-TR" dirty="0"/>
              <a:t>) </a:t>
            </a:r>
            <a:r>
              <a:rPr lang="tr-TR" dirty="0" smtClean="0"/>
              <a:t>Okul </a:t>
            </a:r>
            <a:r>
              <a:rPr lang="tr-TR" dirty="0"/>
              <a:t>değiştirme cezası için 40</a:t>
            </a:r>
            <a:r>
              <a:rPr lang="tr-TR" dirty="0" smtClean="0"/>
              <a:t>,</a:t>
            </a:r>
          </a:p>
          <a:p>
            <a:pPr marL="0" indent="0">
              <a:buNone/>
            </a:pPr>
            <a:r>
              <a:rPr lang="tr-TR" dirty="0" smtClean="0"/>
              <a:t>ç</a:t>
            </a:r>
            <a:r>
              <a:rPr lang="tr-TR" dirty="0"/>
              <a:t>) Örgün eğitim dışına çıkarma cezası için 80 puan indirilir</a:t>
            </a:r>
            <a:r>
              <a:rPr lang="tr-TR" dirty="0" smtClean="0"/>
              <a:t>.</a:t>
            </a:r>
            <a:endParaRPr lang="tr-TR" sz="4000" dirty="0"/>
          </a:p>
        </p:txBody>
      </p:sp>
    </p:spTree>
    <p:extLst>
      <p:ext uri="{BB962C8B-B14F-4D97-AF65-F5344CB8AC3E}">
        <p14:creationId xmlns:p14="http://schemas.microsoft.com/office/powerpoint/2010/main" val="1804656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da-DK" dirty="0">
                <a:solidFill>
                  <a:srgbClr val="FF0000"/>
                </a:solidFill>
              </a:rPr>
              <a:t>Cezaların işlenmesi, silinmesi, puan iadesi ve dosyaların saklanması</a:t>
            </a:r>
            <a:endParaRPr lang="tr-TR" dirty="0">
              <a:solidFill>
                <a:srgbClr val="FF0000"/>
              </a:solidFill>
            </a:endParaRPr>
          </a:p>
        </p:txBody>
      </p:sp>
      <p:sp>
        <p:nvSpPr>
          <p:cNvPr id="3" name="İçerik Yer Tutucusu 2"/>
          <p:cNvSpPr>
            <a:spLocks noGrp="1"/>
          </p:cNvSpPr>
          <p:nvPr>
            <p:ph idx="1"/>
          </p:nvPr>
        </p:nvSpPr>
        <p:spPr>
          <a:xfrm>
            <a:off x="469419" y="1817440"/>
            <a:ext cx="8229600" cy="5040560"/>
          </a:xfrm>
        </p:spPr>
        <p:txBody>
          <a:bodyPr>
            <a:noAutofit/>
          </a:bodyPr>
          <a:lstStyle/>
          <a:p>
            <a:pPr marL="0" indent="0">
              <a:buNone/>
            </a:pPr>
            <a:r>
              <a:rPr lang="tr-TR" sz="2000" dirty="0" smtClean="0"/>
              <a:t>1)Öğrencilerin </a:t>
            </a:r>
            <a:r>
              <a:rPr lang="tr-TR" sz="2000" dirty="0"/>
              <a:t>aldıkları cezalar, e-Okul sistemine işlenir. </a:t>
            </a:r>
            <a:endParaRPr lang="tr-TR" sz="2000" dirty="0" smtClean="0"/>
          </a:p>
          <a:p>
            <a:pPr marL="0" indent="0">
              <a:buNone/>
            </a:pPr>
            <a:r>
              <a:rPr lang="tr-TR" sz="2000" dirty="0" smtClean="0"/>
              <a:t>2</a:t>
            </a:r>
            <a:r>
              <a:rPr lang="tr-TR" sz="2000" dirty="0"/>
              <a:t>) Ceza alan ve davranış puanı indirilmiş olan ancak davranışları olumlu yönde değişen, iyi hâlleri görülen ve olumsuz davranışları tekrarlamayan öğrencilerin durumları, okul öğrenci ödül ve disiplin kurulunca daha sonraki dönemde/dönemlerde değerlendirilir. Cezalarının kaldırılması ve davranış puanlarının iadesi öngörülen öğrenciler öğretmenler kuruluna sunulur. Öğretmenler kurulunca cezası kaldırılan ve davranış puanı iade edilen öğrencilerin yeni durumları e-Okul sistemine işlenir. </a:t>
            </a:r>
            <a:endParaRPr lang="tr-TR" sz="2000" dirty="0" smtClean="0"/>
          </a:p>
          <a:p>
            <a:pPr marL="0" indent="0">
              <a:buNone/>
            </a:pPr>
            <a:r>
              <a:rPr lang="tr-TR" sz="2000" dirty="0" smtClean="0"/>
              <a:t>3</a:t>
            </a:r>
            <a:r>
              <a:rPr lang="tr-TR" sz="2000" dirty="0"/>
              <a:t>) Davranış puanı iade edilen ve disiplin cezası kaldırılan öğrencinin disiplin durumuna ilişkin bilgi istendiğinde, öğrencinin disiplin cezası bulunmadığı bildirilir. </a:t>
            </a:r>
            <a:endParaRPr lang="tr-TR" sz="2000" dirty="0" smtClean="0"/>
          </a:p>
          <a:p>
            <a:pPr marL="0" indent="0">
              <a:buNone/>
            </a:pPr>
            <a:r>
              <a:rPr lang="tr-TR" sz="2000" dirty="0" smtClean="0"/>
              <a:t>4</a:t>
            </a:r>
            <a:r>
              <a:rPr lang="tr-TR" sz="2000" dirty="0"/>
              <a:t>) Okul öğrenci ödül ve disiplin kurulu belgeleri ve soruşturma dosyası ilgili mevzuat hükümlerince saklanır. </a:t>
            </a:r>
            <a:endParaRPr lang="tr-TR" sz="2000" dirty="0" smtClean="0"/>
          </a:p>
          <a:p>
            <a:pPr marL="0" indent="0">
              <a:buNone/>
            </a:pPr>
            <a:r>
              <a:rPr lang="tr-TR" sz="2000" dirty="0" smtClean="0"/>
              <a:t>5</a:t>
            </a:r>
            <a:r>
              <a:rPr lang="tr-TR" sz="2000" dirty="0"/>
              <a:t>) Ödül ve disiplin işlemlerine ait veriler; Bakanlığın ilgili birimlerince e-Okul sistemi üzerinden alınır.</a:t>
            </a:r>
            <a:endParaRPr lang="tr-TR" sz="3600" dirty="0"/>
          </a:p>
        </p:txBody>
      </p:sp>
    </p:spTree>
    <p:extLst>
      <p:ext uri="{BB962C8B-B14F-4D97-AF65-F5344CB8AC3E}">
        <p14:creationId xmlns:p14="http://schemas.microsoft.com/office/powerpoint/2010/main" val="3657328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Cezaların uygulanması</a:t>
            </a:r>
            <a:endParaRPr lang="tr-TR" dirty="0">
              <a:solidFill>
                <a:srgbClr val="FF0000"/>
              </a:solidFill>
            </a:endParaRPr>
          </a:p>
        </p:txBody>
      </p:sp>
      <p:sp>
        <p:nvSpPr>
          <p:cNvPr id="3" name="İçerik Yer Tutucusu 2"/>
          <p:cNvSpPr>
            <a:spLocks noGrp="1"/>
          </p:cNvSpPr>
          <p:nvPr>
            <p:ph idx="1"/>
          </p:nvPr>
        </p:nvSpPr>
        <p:spPr>
          <a:xfrm>
            <a:off x="469419" y="1817440"/>
            <a:ext cx="8229600" cy="5040560"/>
          </a:xfrm>
        </p:spPr>
        <p:txBody>
          <a:bodyPr>
            <a:noAutofit/>
          </a:bodyPr>
          <a:lstStyle/>
          <a:p>
            <a:pPr marL="457200" indent="-457200">
              <a:buAutoNum type="arabicParenBoth"/>
            </a:pPr>
            <a:r>
              <a:rPr lang="tr-TR" dirty="0" smtClean="0"/>
              <a:t>Okuldan </a:t>
            </a:r>
            <a:r>
              <a:rPr lang="tr-TR" dirty="0"/>
              <a:t>kısa süreli uzaklaştırma cezası alan öğrenciler; </a:t>
            </a:r>
            <a:endParaRPr lang="tr-TR" dirty="0" smtClean="0"/>
          </a:p>
          <a:p>
            <a:pPr marL="0" indent="0">
              <a:buNone/>
            </a:pPr>
            <a:endParaRPr lang="tr-TR" dirty="0" smtClean="0"/>
          </a:p>
          <a:p>
            <a:pPr marL="0" indent="0">
              <a:buNone/>
            </a:pPr>
            <a:r>
              <a:rPr lang="tr-TR" dirty="0" smtClean="0"/>
              <a:t>a)Ceza </a:t>
            </a:r>
            <a:r>
              <a:rPr lang="tr-TR" dirty="0"/>
              <a:t>süresince okula devam ettirilmez. Bu süre devamsızlıktan sayılır. </a:t>
            </a:r>
            <a:endParaRPr lang="tr-TR" dirty="0" smtClean="0"/>
          </a:p>
          <a:p>
            <a:pPr marL="0" indent="0">
              <a:buNone/>
            </a:pPr>
            <a:r>
              <a:rPr lang="tr-TR" dirty="0" smtClean="0"/>
              <a:t>b</a:t>
            </a:r>
            <a:r>
              <a:rPr lang="tr-TR" dirty="0"/>
              <a:t>) Pansiyonlu okullardaki yatılı öğrencilerin, pansiyonda kalmasına izin verilebilir. Ancak diğer öğrencilerin huzur ve güvenini olumsuz etkileyecek öğrencilerin pansiyonda kalmalarına izin verilmez</a:t>
            </a:r>
            <a:r>
              <a:rPr lang="tr-TR" dirty="0" smtClean="0"/>
              <a:t>.</a:t>
            </a:r>
          </a:p>
          <a:p>
            <a:pPr marL="0" indent="0">
              <a:buNone/>
            </a:pPr>
            <a:r>
              <a:rPr lang="tr-TR" dirty="0" smtClean="0"/>
              <a:t>c</a:t>
            </a:r>
            <a:r>
              <a:rPr lang="tr-TR" dirty="0"/>
              <a:t>) Öğrencilerin ulusal ya da uluslararası etkinliklere katılıp katılmayacaklarına okul yönetimince karar verilir.</a:t>
            </a:r>
            <a:endParaRPr lang="tr-TR" sz="4000" dirty="0"/>
          </a:p>
        </p:txBody>
      </p:sp>
    </p:spTree>
    <p:extLst>
      <p:ext uri="{BB962C8B-B14F-4D97-AF65-F5344CB8AC3E}">
        <p14:creationId xmlns:p14="http://schemas.microsoft.com/office/powerpoint/2010/main" val="29122847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Cezaların uygulanması</a:t>
            </a:r>
            <a:endParaRPr lang="tr-TR" dirty="0">
              <a:solidFill>
                <a:srgbClr val="FF0000"/>
              </a:solidFill>
            </a:endParaRPr>
          </a:p>
        </p:txBody>
      </p:sp>
      <p:sp>
        <p:nvSpPr>
          <p:cNvPr id="3" name="İçerik Yer Tutucusu 2"/>
          <p:cNvSpPr>
            <a:spLocks noGrp="1"/>
          </p:cNvSpPr>
          <p:nvPr>
            <p:ph idx="1"/>
          </p:nvPr>
        </p:nvSpPr>
        <p:spPr>
          <a:xfrm>
            <a:off x="457200" y="1544381"/>
            <a:ext cx="8229600" cy="5040560"/>
          </a:xfrm>
        </p:spPr>
        <p:txBody>
          <a:bodyPr>
            <a:noAutofit/>
          </a:bodyPr>
          <a:lstStyle/>
          <a:p>
            <a:pPr marL="0" indent="0">
              <a:buNone/>
            </a:pPr>
            <a:r>
              <a:rPr lang="tr-TR" sz="1800" dirty="0"/>
              <a:t>(2) Okul değiştirme cezası alan öğrenciler; </a:t>
            </a:r>
            <a:endParaRPr lang="tr-TR" sz="1800" dirty="0" smtClean="0"/>
          </a:p>
          <a:p>
            <a:pPr marL="342900" indent="-342900">
              <a:buAutoNum type="alphaLcParenR"/>
            </a:pPr>
            <a:r>
              <a:rPr lang="tr-TR" sz="1800" dirty="0" smtClean="0"/>
              <a:t>Başvurdukları </a:t>
            </a:r>
            <a:r>
              <a:rPr lang="tr-TR" sz="1800" dirty="0"/>
              <a:t>millî eğitim müdürlüklerince istekleri de dikkate alınarak okul türleri ve bu Yönetmeliğin nakille ilgili hükümleri göz önünde bulundurularak uygun okullara yerleştirilir. Aynı ilde öğrencinin devam edebileceği programın bulunmaması hâlinde, Bakanlığın ilgili birimiyle işbirliği yapılarak gerekli tedbirler alınır. </a:t>
            </a:r>
            <a:endParaRPr lang="tr-TR" sz="1800" dirty="0" smtClean="0"/>
          </a:p>
          <a:p>
            <a:pPr marL="342900" indent="-342900">
              <a:buAutoNum type="alphaLcParenR"/>
            </a:pPr>
            <a:r>
              <a:rPr lang="tr-TR" sz="1800" dirty="0" smtClean="0"/>
              <a:t>Parasız </a:t>
            </a:r>
            <a:r>
              <a:rPr lang="tr-TR" sz="1800" dirty="0"/>
              <a:t>yatılı öğrencilerin nakilleri, İlköğretim ve Ortaöğretim Kurumlarında Parasız Yatılılık, Burs ve Sosyal Yardımlar Yönetmeliği ve bu Yönetmeliğin nakille ilgili hükümlerine göre uygun okullara yapılır. </a:t>
            </a:r>
            <a:endParaRPr lang="tr-TR" sz="1800" dirty="0" smtClean="0"/>
          </a:p>
          <a:p>
            <a:pPr marL="342900" indent="-342900">
              <a:buAutoNum type="alphaLcParenR"/>
            </a:pPr>
            <a:r>
              <a:rPr lang="tr-TR" sz="1800" dirty="0" smtClean="0"/>
              <a:t>Önceki </a:t>
            </a:r>
            <a:r>
              <a:rPr lang="tr-TR" sz="1800" dirty="0"/>
              <a:t>okul müdürlüğüyle öğrenim gördüğü okul müdürlüğünce uygun görülmesi hâlinde en az bir öğretim yılı geçtikten sonra eski okullarına dönebilirler. </a:t>
            </a:r>
            <a:endParaRPr lang="tr-TR" sz="1800" dirty="0" smtClean="0"/>
          </a:p>
          <a:p>
            <a:pPr marL="342900" indent="-342900">
              <a:buAutoNum type="alphaLcParenR"/>
            </a:pPr>
            <a:r>
              <a:rPr lang="tr-TR" sz="1800" dirty="0" smtClean="0"/>
              <a:t>Öğrencinin </a:t>
            </a:r>
            <a:r>
              <a:rPr lang="tr-TR" sz="1800" dirty="0"/>
              <a:t>kayıtlı olduğu okul dışında; kaldığı pansiyonda, ders, kurs veya telafi eğitimi aldığı okullarda, disiplin olaylarına karışıp bir başka okula nakledilen öğrencilerden; naklen geldiği okul tarafından okul değiştirme cezası verilenlere yeniden okul değişikliği yaptırılmaz ve nakil durumları, aldıkları cezayla ilişkilendirilerek kayıtlarda belirtilir. Süresi içinde itirazda bulunulması hâlinde, itiraza ilişkin karar verilinceye kadar ceza uygulanmaz. </a:t>
            </a:r>
          </a:p>
        </p:txBody>
      </p:sp>
    </p:spTree>
    <p:extLst>
      <p:ext uri="{BB962C8B-B14F-4D97-AF65-F5344CB8AC3E}">
        <p14:creationId xmlns:p14="http://schemas.microsoft.com/office/powerpoint/2010/main" val="9760151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Cezaların uygulanması</a:t>
            </a:r>
            <a:endParaRPr lang="tr-TR" dirty="0">
              <a:solidFill>
                <a:srgbClr val="FF0000"/>
              </a:solidFill>
            </a:endParaRPr>
          </a:p>
        </p:txBody>
      </p:sp>
      <p:sp>
        <p:nvSpPr>
          <p:cNvPr id="3" name="İçerik Yer Tutucusu 2"/>
          <p:cNvSpPr>
            <a:spLocks noGrp="1"/>
          </p:cNvSpPr>
          <p:nvPr>
            <p:ph idx="1"/>
          </p:nvPr>
        </p:nvSpPr>
        <p:spPr>
          <a:xfrm>
            <a:off x="432245" y="2924944"/>
            <a:ext cx="8229600" cy="2028635"/>
          </a:xfrm>
        </p:spPr>
        <p:txBody>
          <a:bodyPr>
            <a:noAutofit/>
          </a:bodyPr>
          <a:lstStyle/>
          <a:p>
            <a:pPr marL="0" indent="0">
              <a:buNone/>
            </a:pPr>
            <a:r>
              <a:rPr lang="tr-TR" sz="1800" dirty="0"/>
              <a:t>(3) Örgün eğitim dışına çıkarma cezası alan öğrenciler; </a:t>
            </a:r>
            <a:endParaRPr lang="tr-TR" sz="1800" dirty="0" smtClean="0"/>
          </a:p>
          <a:p>
            <a:pPr marL="0" indent="0">
              <a:buNone/>
            </a:pPr>
            <a:endParaRPr lang="tr-TR" sz="1800" dirty="0" smtClean="0"/>
          </a:p>
          <a:p>
            <a:pPr marL="342900" indent="-342900">
              <a:buAutoNum type="alphaLcParenR"/>
            </a:pPr>
            <a:r>
              <a:rPr lang="tr-TR" sz="1800" dirty="0" smtClean="0"/>
              <a:t>Akşam </a:t>
            </a:r>
            <a:r>
              <a:rPr lang="tr-TR" sz="1800" dirty="0"/>
              <a:t>liseleri dışında devam zorunluluğu olan okullara kayıt yaptıramaz. </a:t>
            </a:r>
            <a:endParaRPr lang="tr-TR" sz="1800" dirty="0" smtClean="0"/>
          </a:p>
          <a:p>
            <a:pPr marL="342900" indent="-342900">
              <a:buAutoNum type="alphaLcParenR"/>
            </a:pPr>
            <a:r>
              <a:rPr lang="tr-TR" sz="1800" dirty="0" smtClean="0"/>
              <a:t>Açık </a:t>
            </a:r>
            <a:r>
              <a:rPr lang="tr-TR" sz="1800" dirty="0"/>
              <a:t>Öğretim Lisesi veya Mesleki Açık Öğretim Lisesine gönderilir.</a:t>
            </a:r>
          </a:p>
        </p:txBody>
      </p:sp>
    </p:spTree>
    <p:extLst>
      <p:ext uri="{BB962C8B-B14F-4D97-AF65-F5344CB8AC3E}">
        <p14:creationId xmlns:p14="http://schemas.microsoft.com/office/powerpoint/2010/main" val="26723737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Ceza alan öğrencilerin sınavları</a:t>
            </a:r>
            <a:endParaRPr lang="tr-TR" dirty="0">
              <a:solidFill>
                <a:srgbClr val="FF0000"/>
              </a:solidFill>
            </a:endParaRPr>
          </a:p>
        </p:txBody>
      </p:sp>
      <p:sp>
        <p:nvSpPr>
          <p:cNvPr id="3" name="İçerik Yer Tutucusu 2"/>
          <p:cNvSpPr>
            <a:spLocks noGrp="1"/>
          </p:cNvSpPr>
          <p:nvPr>
            <p:ph idx="1"/>
          </p:nvPr>
        </p:nvSpPr>
        <p:spPr>
          <a:xfrm>
            <a:off x="432245" y="2924944"/>
            <a:ext cx="8229600" cy="2028635"/>
          </a:xfrm>
        </p:spPr>
        <p:txBody>
          <a:bodyPr>
            <a:noAutofit/>
          </a:bodyPr>
          <a:lstStyle/>
          <a:p>
            <a:pPr marL="0" indent="0">
              <a:buNone/>
            </a:pPr>
            <a:r>
              <a:rPr lang="tr-TR" sz="2800" dirty="0"/>
              <a:t>(1) Okuldan kısa süreli uzaklaştırma cezası alan ya da yönetim tedbiri doğrultusunda okuldan geçici olarak uzaklaştırılan öğrencilerin, bu sürede katılamadıkları sınavların yerine, okul yönetimlerince belirlenen tarihlerde sınavlara alınmaları sağlanır.</a:t>
            </a:r>
          </a:p>
        </p:txBody>
      </p:sp>
    </p:spTree>
    <p:extLst>
      <p:ext uri="{BB962C8B-B14F-4D97-AF65-F5344CB8AC3E}">
        <p14:creationId xmlns:p14="http://schemas.microsoft.com/office/powerpoint/2010/main" val="1911024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Zararın ödetilmesi</a:t>
            </a:r>
            <a:endParaRPr lang="tr-TR" dirty="0">
              <a:solidFill>
                <a:srgbClr val="FF0000"/>
              </a:solidFill>
            </a:endParaRPr>
          </a:p>
        </p:txBody>
      </p:sp>
      <p:sp>
        <p:nvSpPr>
          <p:cNvPr id="3" name="İçerik Yer Tutucusu 2"/>
          <p:cNvSpPr>
            <a:spLocks noGrp="1"/>
          </p:cNvSpPr>
          <p:nvPr>
            <p:ph idx="1"/>
          </p:nvPr>
        </p:nvSpPr>
        <p:spPr>
          <a:xfrm>
            <a:off x="457200" y="1772816"/>
            <a:ext cx="8229600" cy="2028635"/>
          </a:xfrm>
        </p:spPr>
        <p:txBody>
          <a:bodyPr>
            <a:noAutofit/>
          </a:bodyPr>
          <a:lstStyle/>
          <a:p>
            <a:pPr marL="514350" indent="-514350">
              <a:buAutoNum type="arabicParenBoth"/>
            </a:pPr>
            <a:r>
              <a:rPr lang="tr-TR" sz="2800" dirty="0" smtClean="0"/>
              <a:t>Takdir </a:t>
            </a:r>
            <a:r>
              <a:rPr lang="tr-TR" sz="2800" dirty="0"/>
              <a:t>edilen disiplin cezasının yanında okul ve kişi mallarına verilen zararlar, zarara yol açan öğrencilerin velilerine ödettirilir. </a:t>
            </a:r>
            <a:endParaRPr lang="tr-TR" sz="2800" dirty="0" smtClean="0"/>
          </a:p>
          <a:p>
            <a:pPr marL="514350" indent="-514350">
              <a:buAutoNum type="arabicParenBoth"/>
            </a:pPr>
            <a:r>
              <a:rPr lang="tr-TR" sz="2800" dirty="0" smtClean="0"/>
              <a:t> </a:t>
            </a:r>
            <a:r>
              <a:rPr lang="tr-TR" sz="2800" dirty="0"/>
              <a:t>Zararın ödenmesinde zorluk çıkaran veliler hakkında,  27/9/2006 tarihli ve 2006/11058 sayılı Bakanlar Kurulu Kararıyla yürürlüğe konulan Kamu Zararlarının Tahsiline İlişkin Usul ve Esaslar Hakkında Yönetmelik hükümlerine göre işlem yapılır. </a:t>
            </a:r>
          </a:p>
        </p:txBody>
      </p:sp>
    </p:spTree>
    <p:extLst>
      <p:ext uri="{BB962C8B-B14F-4D97-AF65-F5344CB8AC3E}">
        <p14:creationId xmlns:p14="http://schemas.microsoft.com/office/powerpoint/2010/main" val="15460380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Tedbir kararı</a:t>
            </a:r>
            <a:endParaRPr lang="tr-TR" dirty="0">
              <a:solidFill>
                <a:srgbClr val="FF0000"/>
              </a:solidFill>
            </a:endParaRPr>
          </a:p>
        </p:txBody>
      </p:sp>
      <p:sp>
        <p:nvSpPr>
          <p:cNvPr id="3" name="İçerik Yer Tutucusu 2"/>
          <p:cNvSpPr>
            <a:spLocks noGrp="1"/>
          </p:cNvSpPr>
          <p:nvPr>
            <p:ph idx="1"/>
          </p:nvPr>
        </p:nvSpPr>
        <p:spPr>
          <a:xfrm>
            <a:off x="457200" y="1772816"/>
            <a:ext cx="8229600" cy="4680520"/>
          </a:xfrm>
        </p:spPr>
        <p:txBody>
          <a:bodyPr>
            <a:noAutofit/>
          </a:bodyPr>
          <a:lstStyle/>
          <a:p>
            <a:pPr marL="0" indent="0">
              <a:buNone/>
            </a:pPr>
            <a:r>
              <a:rPr lang="tr-TR" dirty="0" smtClean="0"/>
              <a:t>(1) Müdür</a:t>
            </a:r>
            <a:r>
              <a:rPr lang="tr-TR" dirty="0"/>
              <a:t>, disiplin olaylarında öğrenciyi bir taraftan okul öğrenci ödül ve disiplin kuruluna sevk etmekle birlikte, gerektiğinde kurula sevkten önce veya sonra, kovuşturmanın tamamlanmasını ve sonucunu beklemeden acele bir tedbir olmak üzere on iş gününü geçmemek kaydıyla millî eğitim müdürünü bilgilendirerek uygun göreceği süre kadar geçici olarak okuldan uzaklaştırabilir. Bu durumdaki öğrenciler, ders ve sınavlarla diğer etkinliklere alınmazlar. Hakkında tedbir kararı verilen öğrencinin okuldan uzaklaştırıldığı süre devamsızlıktan sayılmaz.</a:t>
            </a:r>
          </a:p>
        </p:txBody>
      </p:sp>
    </p:spTree>
    <p:extLst>
      <p:ext uri="{BB962C8B-B14F-4D97-AF65-F5344CB8AC3E}">
        <p14:creationId xmlns:p14="http://schemas.microsoft.com/office/powerpoint/2010/main" val="9305760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Tedbir kararı</a:t>
            </a:r>
            <a:endParaRPr lang="tr-TR" dirty="0">
              <a:solidFill>
                <a:srgbClr val="FF0000"/>
              </a:solidFill>
            </a:endParaRPr>
          </a:p>
        </p:txBody>
      </p:sp>
      <p:sp>
        <p:nvSpPr>
          <p:cNvPr id="3" name="İçerik Yer Tutucusu 2"/>
          <p:cNvSpPr>
            <a:spLocks noGrp="1"/>
          </p:cNvSpPr>
          <p:nvPr>
            <p:ph idx="1"/>
          </p:nvPr>
        </p:nvSpPr>
        <p:spPr>
          <a:xfrm>
            <a:off x="457200" y="1772816"/>
            <a:ext cx="8229600" cy="4680520"/>
          </a:xfrm>
        </p:spPr>
        <p:txBody>
          <a:bodyPr>
            <a:noAutofit/>
          </a:bodyPr>
          <a:lstStyle/>
          <a:p>
            <a:pPr marL="0" indent="0">
              <a:buNone/>
            </a:pPr>
            <a:r>
              <a:rPr lang="tr-TR" sz="2800" dirty="0"/>
              <a:t>(2) Tedbir kararının alınmasını izleyen en geç üç iş günü içinde disiplin işlemine başlanır ve okul öğrenci ödül ve disiplin kuruluna sevkinden itibaren en geç on iş günü içinde durumu karara bağlanır. Aksi takdirde alınan tedbir kararı, kendiliğinden kalkmış sayılır. Haklı ve zorlayıcı sebeplerin devamı hâlinde millî eğitim müdürünün onayına bağlı olarak tedbir kararı, iki kez daha uzatılabilir.</a:t>
            </a:r>
          </a:p>
        </p:txBody>
      </p:sp>
    </p:spTree>
    <p:extLst>
      <p:ext uri="{BB962C8B-B14F-4D97-AF65-F5344CB8AC3E}">
        <p14:creationId xmlns:p14="http://schemas.microsoft.com/office/powerpoint/2010/main" val="994704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60650"/>
            <a:ext cx="7313418" cy="1448078"/>
          </a:xfrm>
        </p:spPr>
        <p:txBody>
          <a:bodyPr>
            <a:normAutofit/>
          </a:bodyPr>
          <a:lstStyle/>
          <a:p>
            <a:pPr marL="0" indent="0">
              <a:buNone/>
            </a:pPr>
            <a:r>
              <a:rPr lang="tr-TR" dirty="0" smtClean="0"/>
              <a:t>Irk</a:t>
            </a:r>
            <a:r>
              <a:rPr lang="tr-TR" dirty="0"/>
              <a:t>, renk, cinsiyet, dil, din, milliyet ayrımı yapmaksızın herkese karşı iyi davranmaları; insan hak ve özgürlüğüyle onurunun korunması için gerekli duyarlılığı göstermeleri,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420888"/>
            <a:ext cx="3810000" cy="4762500"/>
          </a:xfrm>
          <a:prstGeom prst="rect">
            <a:avLst/>
          </a:prstGeom>
        </p:spPr>
      </p:pic>
    </p:spTree>
    <p:extLst>
      <p:ext uri="{BB962C8B-B14F-4D97-AF65-F5344CB8AC3E}">
        <p14:creationId xmlns:p14="http://schemas.microsoft.com/office/powerpoint/2010/main" val="41457096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dirty="0">
                <a:solidFill>
                  <a:srgbClr val="FF0000"/>
                </a:solidFill>
              </a:rPr>
              <a:t>Tedbir kararı</a:t>
            </a:r>
            <a:endParaRPr lang="tr-TR" dirty="0">
              <a:solidFill>
                <a:srgbClr val="FF0000"/>
              </a:solidFill>
            </a:endParaRPr>
          </a:p>
        </p:txBody>
      </p:sp>
      <p:sp>
        <p:nvSpPr>
          <p:cNvPr id="3" name="İçerik Yer Tutucusu 2"/>
          <p:cNvSpPr>
            <a:spLocks noGrp="1"/>
          </p:cNvSpPr>
          <p:nvPr>
            <p:ph idx="1"/>
          </p:nvPr>
        </p:nvSpPr>
        <p:spPr>
          <a:xfrm>
            <a:off x="457200" y="1772816"/>
            <a:ext cx="8229600" cy="4680520"/>
          </a:xfrm>
        </p:spPr>
        <p:txBody>
          <a:bodyPr>
            <a:noAutofit/>
          </a:bodyPr>
          <a:lstStyle/>
          <a:p>
            <a:pPr marL="0" indent="0">
              <a:buNone/>
            </a:pPr>
            <a:r>
              <a:rPr lang="tr-TR" sz="2800" dirty="0"/>
              <a:t>(3) Yönetim tedbiri süresince disiplin işlemi sonuçlanmamışsa; öğrencinin okula devam edip etmeyeceği, pansiyondan yararlanıp yararlanmayacağı hususu ayrıca mahalli mülki idare amirinin onayıyla belirlenir</a:t>
            </a:r>
            <a:r>
              <a:rPr lang="tr-TR" sz="2800"/>
              <a:t>. </a:t>
            </a:r>
            <a:endParaRPr lang="tr-TR" sz="2800" smtClean="0"/>
          </a:p>
          <a:p>
            <a:pPr marL="0" indent="0">
              <a:buNone/>
            </a:pPr>
            <a:r>
              <a:rPr lang="tr-TR" sz="2800" smtClean="0"/>
              <a:t>(</a:t>
            </a:r>
            <a:r>
              <a:rPr lang="tr-TR" sz="2800"/>
              <a:t>4) Öğrencilerin neden olduğu olağanüstü durumlar karşısında müdür, tedbir olmak üzere okul ve pansiyonların eklentileriyle birlikte en çok beş iş günü eğitim ve öğretime kapatılması gerektiğini millî eğitim müdürlüğüne teklif edebilir</a:t>
            </a:r>
            <a:endParaRPr lang="tr-TR" sz="2800" dirty="0"/>
          </a:p>
        </p:txBody>
      </p:sp>
    </p:spTree>
    <p:extLst>
      <p:ext uri="{BB962C8B-B14F-4D97-AF65-F5344CB8AC3E}">
        <p14:creationId xmlns:p14="http://schemas.microsoft.com/office/powerpoint/2010/main" val="974972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TEŞEKKÜRLER…</a:t>
            </a: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12290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74964"/>
            <a:ext cx="8229600" cy="4525963"/>
          </a:xfrm>
        </p:spPr>
        <p:txBody>
          <a:bodyPr/>
          <a:lstStyle/>
          <a:p>
            <a:pPr marL="0" indent="0">
              <a:buNone/>
            </a:pPr>
            <a:r>
              <a:rPr lang="tr-TR" dirty="0" smtClean="0"/>
              <a:t>Tutumlu </a:t>
            </a:r>
            <a:r>
              <a:rPr lang="tr-TR" dirty="0"/>
              <a:t>olmaları; millet malını, okulunu ve okul eşyasını kendi öz malı gibi korumaları, zarar vermemeleri ve zarar verdiklerinde ödemeleri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916832"/>
            <a:ext cx="6327605" cy="4688250"/>
          </a:xfrm>
          <a:prstGeom prst="rect">
            <a:avLst/>
          </a:prstGeom>
        </p:spPr>
      </p:pic>
    </p:spTree>
    <p:extLst>
      <p:ext uri="{BB962C8B-B14F-4D97-AF65-F5344CB8AC3E}">
        <p14:creationId xmlns:p14="http://schemas.microsoft.com/office/powerpoint/2010/main" val="1636525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3"/>
            <a:ext cx="8075240" cy="1008112"/>
          </a:xfrm>
        </p:spPr>
        <p:txBody>
          <a:bodyPr>
            <a:normAutofit/>
          </a:bodyPr>
          <a:lstStyle/>
          <a:p>
            <a:pPr marL="0" indent="0">
              <a:buNone/>
            </a:pPr>
            <a:r>
              <a:rPr lang="tr-TR" dirty="0" smtClean="0"/>
              <a:t>Sağlığa </a:t>
            </a:r>
            <a:r>
              <a:rPr lang="tr-TR" dirty="0"/>
              <a:t>zararlı ve bağımlılık yapan maddeleri kullanmamaları, bu tür maddelerin kullanıldığı yerlerde bulunmamaları,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1340768"/>
            <a:ext cx="4882232" cy="5392647"/>
          </a:xfrm>
          <a:prstGeom prst="rect">
            <a:avLst/>
          </a:prstGeom>
        </p:spPr>
      </p:pic>
    </p:spTree>
    <p:extLst>
      <p:ext uri="{BB962C8B-B14F-4D97-AF65-F5344CB8AC3E}">
        <p14:creationId xmlns:p14="http://schemas.microsoft.com/office/powerpoint/2010/main" val="1988661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TM02900769[[fn=Geçmişe bakış]]</Template>
  <TotalTime>325</TotalTime>
  <Words>4424</Words>
  <Application>Microsoft Office PowerPoint</Application>
  <PresentationFormat>Ekran Gösterisi (4:3)</PresentationFormat>
  <Paragraphs>251</Paragraphs>
  <Slides>71</Slides>
  <Notes>1</Notes>
  <HiddenSlides>0</HiddenSlides>
  <MMClips>0</MMClips>
  <ScaleCrop>false</ScaleCrop>
  <HeadingPairs>
    <vt:vector size="4" baseType="variant">
      <vt:variant>
        <vt:lpstr>Tema</vt:lpstr>
      </vt:variant>
      <vt:variant>
        <vt:i4>1</vt:i4>
      </vt:variant>
      <vt:variant>
        <vt:lpstr>Slayt Başlıkları</vt:lpstr>
      </vt:variant>
      <vt:variant>
        <vt:i4>71</vt:i4>
      </vt:variant>
    </vt:vector>
  </HeadingPairs>
  <TitlesOfParts>
    <vt:vector size="72" baseType="lpstr">
      <vt:lpstr>Geçmişe bakış</vt:lpstr>
      <vt:lpstr>ÖDÜL - CEZA  ve DİSİPLİN YÖNETMELİĞİ</vt:lpstr>
      <vt:lpstr>ÖĞRENCİLERİN UYACAKLARI KURALLAR VE BEKLENEN DAVRANIŞLAR  </vt:lpstr>
      <vt:lpstr>ÖĞRENCİLERİN</vt:lpstr>
      <vt:lpstr>Atatürk inkılâp ve ilkelerine bağlı kalmaları ve bunları korumaları,</vt:lpstr>
      <vt:lpstr>Hukuka, toplum değerlerine ve okul kurallarına uymaları </vt:lpstr>
      <vt:lpstr>PowerPoint Sunusu</vt:lpstr>
      <vt:lpstr>PowerPoint Sunusu</vt:lpstr>
      <vt:lpstr>PowerPoint Sunusu</vt:lpstr>
      <vt:lpstr>PowerPoint Sunusu</vt:lpstr>
      <vt:lpstr>PowerPoint Sunusu</vt:lpstr>
      <vt:lpstr>Okula ve derslere düzenli olarak devam etmeleri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İnsana ve insan sağlığına gereken önemi vermeleri</vt:lpstr>
      <vt:lpstr>PowerPoint Sunusu</vt:lpstr>
      <vt:lpstr>PowerPoint Sunusu</vt:lpstr>
      <vt:lpstr>PowerPoint Sunusu</vt:lpstr>
      <vt:lpstr>PowerPoint Sunusu</vt:lpstr>
      <vt:lpstr>Öğrencilerin Ödüllendirilmesi </vt:lpstr>
      <vt:lpstr>Öğrencilerin Ödüllendirilmesi </vt:lpstr>
      <vt:lpstr>Öğrencilerin Ödüllendirilmesi </vt:lpstr>
      <vt:lpstr>Öğrencilerin Ödüllendirilmesi </vt:lpstr>
      <vt:lpstr>Örnek davranışların ve başarıların niteliklerine göre ödüllendirilmesinde öğrencilere;</vt:lpstr>
      <vt:lpstr>Teşekkür, takdir ve üstün başarı belgesi ile ödüllendirme </vt:lpstr>
      <vt:lpstr>PowerPoint Sunusu</vt:lpstr>
      <vt:lpstr>PowerPoint Sunusu</vt:lpstr>
      <vt:lpstr>Onur belgesi ile ödüllendirme </vt:lpstr>
      <vt:lpstr>Onur belgesi ile ödüllendirme </vt:lpstr>
      <vt:lpstr>PowerPoint Sunusu</vt:lpstr>
      <vt:lpstr>PowerPoint Sunusu</vt:lpstr>
      <vt:lpstr>Ödül takdirinde dikkat edilecek hususlar ve ödüllerin verilmesi </vt:lpstr>
      <vt:lpstr>Disiplin cezaları </vt:lpstr>
      <vt:lpstr>Disiplin cezasını gerektiren davranışlar </vt:lpstr>
      <vt:lpstr>Kınama cezasını gerektiren davranışlar;</vt:lpstr>
      <vt:lpstr>Okuldan kısa süreli uzaklaştırma cezasını gerektiren davranışlar;</vt:lpstr>
      <vt:lpstr>Okuldan kısa süreli uzaklaştırma cezasını gerektiren davranışlar;</vt:lpstr>
      <vt:lpstr>Okuldan tasdikname ile uzaklaştırma cezasını gerektiren davranışlar;</vt:lpstr>
      <vt:lpstr>Okuldan tasdikname ile uzaklaştırma cezasını gerektiren davranışlar;</vt:lpstr>
      <vt:lpstr>Örgün eğitim dışına çıkarma cezasını gerektiren davranışlar;</vt:lpstr>
      <vt:lpstr>Örgün eğitim dışına çıkarma cezasını gerektiren davranışlar;</vt:lpstr>
      <vt:lpstr>Örgün eğitim dışına çıkarma cezasını gerektiren davranışlar;</vt:lpstr>
      <vt:lpstr>PowerPoint Sunusu</vt:lpstr>
      <vt:lpstr>Pansiyon, başka okul veya işletmedeki disiplin olayları</vt:lpstr>
      <vt:lpstr>Pansiyon, başka okul veya işletmedeki disiplin olayları</vt:lpstr>
      <vt:lpstr>Cezaya neden olan davranış ve fiilin tekrarlanması </vt:lpstr>
      <vt:lpstr>Uygulama ile İlgili Esaslar ve Ceza Takdirinde Dikkat Edilecek Hususlar</vt:lpstr>
      <vt:lpstr>Ceza takdirinde dikkat edilecek hususlar</vt:lpstr>
      <vt:lpstr>Disiplin cezaları ile ilgili onay, itiraz ve tebliğ</vt:lpstr>
      <vt:lpstr>Disiplin cezaları ile ilgili onay, itiraz ve tebliğ</vt:lpstr>
      <vt:lpstr>Davranış puanının indirilmesi</vt:lpstr>
      <vt:lpstr>Cezaların işlenmesi, silinmesi, puan iadesi ve dosyaların saklanması</vt:lpstr>
      <vt:lpstr>Cezaların uygulanması</vt:lpstr>
      <vt:lpstr>Cezaların uygulanması</vt:lpstr>
      <vt:lpstr>Cezaların uygulanması</vt:lpstr>
      <vt:lpstr>Ceza alan öğrencilerin sınavları</vt:lpstr>
      <vt:lpstr>Zararın ödetilmesi</vt:lpstr>
      <vt:lpstr>Tedbir kararı</vt:lpstr>
      <vt:lpstr>Tedbir kararı</vt:lpstr>
      <vt:lpstr>Tedbir kararı</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demre</dc:creator>
  <cp:lastModifiedBy>demre</cp:lastModifiedBy>
  <cp:revision>43</cp:revision>
  <dcterms:created xsi:type="dcterms:W3CDTF">2012-09-23T06:02:57Z</dcterms:created>
  <dcterms:modified xsi:type="dcterms:W3CDTF">2017-11-07T08:21:16Z</dcterms:modified>
  <cp:contentStatus/>
</cp:coreProperties>
</file>